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81" r:id="rId2"/>
    <p:sldMasterId id="2147484218" r:id="rId3"/>
  </p:sldMasterIdLst>
  <p:notesMasterIdLst>
    <p:notesMasterId r:id="rId17"/>
  </p:notesMasterIdLst>
  <p:handoutMasterIdLst>
    <p:handoutMasterId r:id="rId18"/>
  </p:handoutMasterIdLst>
  <p:sldIdLst>
    <p:sldId id="887" r:id="rId4"/>
    <p:sldId id="920" r:id="rId5"/>
    <p:sldId id="923" r:id="rId6"/>
    <p:sldId id="924" r:id="rId7"/>
    <p:sldId id="932" r:id="rId8"/>
    <p:sldId id="935" r:id="rId9"/>
    <p:sldId id="933" r:id="rId10"/>
    <p:sldId id="936" r:id="rId11"/>
    <p:sldId id="934" r:id="rId12"/>
    <p:sldId id="931" r:id="rId13"/>
    <p:sldId id="927" r:id="rId14"/>
    <p:sldId id="926" r:id="rId15"/>
    <p:sldId id="919" r:id="rId16"/>
  </p:sldIdLst>
  <p:sldSz cx="9144000" cy="6858000" type="screen4x3"/>
  <p:notesSz cx="6815138" cy="98234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14D"/>
    <a:srgbClr val="F70018"/>
    <a:srgbClr val="92D050"/>
    <a:srgbClr val="4C86B7"/>
    <a:srgbClr val="57378A"/>
    <a:srgbClr val="BCB8A5"/>
    <a:srgbClr val="969696"/>
    <a:srgbClr val="83B81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1213" autoAdjust="0"/>
  </p:normalViewPr>
  <p:slideViewPr>
    <p:cSldViewPr snapToGrid="0" showGuides="1">
      <p:cViewPr varScale="1">
        <p:scale>
          <a:sx n="99" d="100"/>
          <a:sy n="99" d="100"/>
        </p:scale>
        <p:origin x="-420" y="-102"/>
      </p:cViewPr>
      <p:guideLst>
        <p:guide orient="horz" pos="2124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44"/>
    </p:cViewPr>
  </p:sorterViewPr>
  <p:notesViewPr>
    <p:cSldViewPr snapToGrid="0" showGuides="1">
      <p:cViewPr varScale="1">
        <p:scale>
          <a:sx n="65" d="100"/>
          <a:sy n="65" d="100"/>
        </p:scale>
        <p:origin x="-2934" y="-102"/>
      </p:cViewPr>
      <p:guideLst>
        <p:guide orient="horz" pos="3094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9295-F7A2-4174-AEEA-AB4ED35AD69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37A16A2-0265-45EC-8C54-E850B6C03832}">
      <dgm:prSet phldrT="[Text]"/>
      <dgm:spPr/>
      <dgm:t>
        <a:bodyPr/>
        <a:lstStyle/>
        <a:p>
          <a:r>
            <a:rPr lang="en-US" b="1" dirty="0" smtClean="0"/>
            <a:t>CONSTRUCTION &amp; BUILDING TECHNOLOGY</a:t>
          </a:r>
          <a:endParaRPr lang="cs-CZ" b="1" dirty="0"/>
        </a:p>
      </dgm:t>
    </dgm:pt>
    <dgm:pt modelId="{276F9E4F-4272-4C87-9F6D-E4970424FC87}" type="parTrans" cxnId="{D7EA5348-BD5C-41A7-8116-64FFB322C213}">
      <dgm:prSet/>
      <dgm:spPr/>
      <dgm:t>
        <a:bodyPr/>
        <a:lstStyle/>
        <a:p>
          <a:endParaRPr lang="cs-CZ"/>
        </a:p>
      </dgm:t>
    </dgm:pt>
    <dgm:pt modelId="{A410F432-228D-47B5-8AB2-B79F24E7D093}" type="sibTrans" cxnId="{D7EA5348-BD5C-41A7-8116-64FFB322C213}">
      <dgm:prSet/>
      <dgm:spPr/>
      <dgm:t>
        <a:bodyPr/>
        <a:lstStyle/>
        <a:p>
          <a:endParaRPr lang="cs-CZ"/>
        </a:p>
      </dgm:t>
    </dgm:pt>
    <dgm:pt modelId="{210DE31D-5BD9-41FD-AC42-A46ABDCB8832}">
      <dgm:prSet phldrT="[Text]"/>
      <dgm:spPr/>
      <dgm:t>
        <a:bodyPr/>
        <a:lstStyle/>
        <a:p>
          <a:r>
            <a:rPr lang="en-US" b="1" dirty="0" smtClean="0"/>
            <a:t>BUSINESS AND PROCESS ANALYSIS</a:t>
          </a:r>
          <a:endParaRPr lang="cs-CZ" b="1" dirty="0"/>
        </a:p>
      </dgm:t>
    </dgm:pt>
    <dgm:pt modelId="{1D28CDB4-1CE6-4A70-AED1-4FDF7EEF78DF}" type="parTrans" cxnId="{8656EA86-B04C-4ACF-8D97-4293B24E1B9A}">
      <dgm:prSet/>
      <dgm:spPr/>
      <dgm:t>
        <a:bodyPr/>
        <a:lstStyle/>
        <a:p>
          <a:endParaRPr lang="cs-CZ"/>
        </a:p>
      </dgm:t>
    </dgm:pt>
    <dgm:pt modelId="{0E0B9362-B563-4CD2-AB89-F4BA882E8FCF}" type="sibTrans" cxnId="{8656EA86-B04C-4ACF-8D97-4293B24E1B9A}">
      <dgm:prSet/>
      <dgm:spPr/>
      <dgm:t>
        <a:bodyPr/>
        <a:lstStyle/>
        <a:p>
          <a:endParaRPr lang="cs-CZ"/>
        </a:p>
      </dgm:t>
    </dgm:pt>
    <dgm:pt modelId="{69FF7FD0-C025-4933-ABDC-D4BDC3FEF96A}">
      <dgm:prSet phldrT="[Text]"/>
      <dgm:spPr/>
      <dgm:t>
        <a:bodyPr/>
        <a:lstStyle/>
        <a:p>
          <a:r>
            <a:rPr lang="cs-CZ" b="1" dirty="0" smtClean="0"/>
            <a:t>ICT </a:t>
          </a:r>
          <a:r>
            <a:rPr lang="en-US" b="1" dirty="0" smtClean="0"/>
            <a:t>SOLUTIONS</a:t>
          </a:r>
          <a:endParaRPr lang="cs-CZ" b="1" dirty="0"/>
        </a:p>
      </dgm:t>
    </dgm:pt>
    <dgm:pt modelId="{D64DB64C-7A37-474C-A5A3-BE7C8B535DB0}" type="parTrans" cxnId="{5D59F5AE-3134-4F58-B178-735C61254DE1}">
      <dgm:prSet/>
      <dgm:spPr/>
      <dgm:t>
        <a:bodyPr/>
        <a:lstStyle/>
        <a:p>
          <a:endParaRPr lang="cs-CZ"/>
        </a:p>
      </dgm:t>
    </dgm:pt>
    <dgm:pt modelId="{B3D4AF21-721A-445D-B5FB-52AD96A71939}" type="sibTrans" cxnId="{5D59F5AE-3134-4F58-B178-735C61254DE1}">
      <dgm:prSet/>
      <dgm:spPr/>
      <dgm:t>
        <a:bodyPr/>
        <a:lstStyle/>
        <a:p>
          <a:endParaRPr lang="cs-CZ"/>
        </a:p>
      </dgm:t>
    </dgm:pt>
    <dgm:pt modelId="{71E27C7B-6155-429B-9820-DB3840183AAF}" type="pres">
      <dgm:prSet presAssocID="{AD3C9295-F7A2-4174-AEEA-AB4ED35AD69D}" presName="compositeShape" presStyleCnt="0">
        <dgm:presLayoutVars>
          <dgm:chMax val="7"/>
          <dgm:dir/>
          <dgm:resizeHandles val="exact"/>
        </dgm:presLayoutVars>
      </dgm:prSet>
      <dgm:spPr/>
    </dgm:pt>
    <dgm:pt modelId="{10E9E5E6-ECAF-442F-B23B-56710D56121E}" type="pres">
      <dgm:prSet presAssocID="{AD3C9295-F7A2-4174-AEEA-AB4ED35AD69D}" presName="wedge1" presStyleLbl="node1" presStyleIdx="0" presStyleCnt="3" custLinFactNeighborX="-1850"/>
      <dgm:spPr/>
      <dgm:t>
        <a:bodyPr/>
        <a:lstStyle/>
        <a:p>
          <a:endParaRPr lang="cs-CZ"/>
        </a:p>
      </dgm:t>
    </dgm:pt>
    <dgm:pt modelId="{A6758490-6D94-45CC-948D-A48FC2A3961E}" type="pres">
      <dgm:prSet presAssocID="{AD3C9295-F7A2-4174-AEEA-AB4ED35AD69D}" presName="dummy1a" presStyleCnt="0"/>
      <dgm:spPr/>
    </dgm:pt>
    <dgm:pt modelId="{748C3DE9-C9B9-4248-B2A3-23C3FB4C4F06}" type="pres">
      <dgm:prSet presAssocID="{AD3C9295-F7A2-4174-AEEA-AB4ED35AD69D}" presName="dummy1b" presStyleCnt="0"/>
      <dgm:spPr/>
    </dgm:pt>
    <dgm:pt modelId="{D09DEEB8-DB44-4575-8F2F-9C97B3B31DC8}" type="pres">
      <dgm:prSet presAssocID="{AD3C9295-F7A2-4174-AEEA-AB4ED35AD69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0D10CE-A308-498B-8485-C4704BBCA4FB}" type="pres">
      <dgm:prSet presAssocID="{AD3C9295-F7A2-4174-AEEA-AB4ED35AD69D}" presName="wedge2" presStyleLbl="node1" presStyleIdx="1" presStyleCnt="3"/>
      <dgm:spPr/>
      <dgm:t>
        <a:bodyPr/>
        <a:lstStyle/>
        <a:p>
          <a:endParaRPr lang="cs-CZ"/>
        </a:p>
      </dgm:t>
    </dgm:pt>
    <dgm:pt modelId="{40BE76D0-9B63-4E0A-ADC3-6CCD2C5C5267}" type="pres">
      <dgm:prSet presAssocID="{AD3C9295-F7A2-4174-AEEA-AB4ED35AD69D}" presName="dummy2a" presStyleCnt="0"/>
      <dgm:spPr/>
    </dgm:pt>
    <dgm:pt modelId="{42435E1D-17E6-4175-9457-9D5B5E1DA349}" type="pres">
      <dgm:prSet presAssocID="{AD3C9295-F7A2-4174-AEEA-AB4ED35AD69D}" presName="dummy2b" presStyleCnt="0"/>
      <dgm:spPr/>
    </dgm:pt>
    <dgm:pt modelId="{22DAE99D-B022-4C73-97E2-BB0043B92B64}" type="pres">
      <dgm:prSet presAssocID="{AD3C9295-F7A2-4174-AEEA-AB4ED35AD69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CECBCA-3EC9-401C-A4B1-5E76EB19454F}" type="pres">
      <dgm:prSet presAssocID="{AD3C9295-F7A2-4174-AEEA-AB4ED35AD69D}" presName="wedge3" presStyleLbl="node1" presStyleIdx="2" presStyleCnt="3"/>
      <dgm:spPr/>
      <dgm:t>
        <a:bodyPr/>
        <a:lstStyle/>
        <a:p>
          <a:endParaRPr lang="cs-CZ"/>
        </a:p>
      </dgm:t>
    </dgm:pt>
    <dgm:pt modelId="{6C39331F-AF58-4D70-A58C-0AE44EA97125}" type="pres">
      <dgm:prSet presAssocID="{AD3C9295-F7A2-4174-AEEA-AB4ED35AD69D}" presName="dummy3a" presStyleCnt="0"/>
      <dgm:spPr/>
    </dgm:pt>
    <dgm:pt modelId="{ABF3AEEE-5F24-47AC-BFA9-E574DEDA3943}" type="pres">
      <dgm:prSet presAssocID="{AD3C9295-F7A2-4174-AEEA-AB4ED35AD69D}" presName="dummy3b" presStyleCnt="0"/>
      <dgm:spPr/>
    </dgm:pt>
    <dgm:pt modelId="{0E3F54BE-3A95-4B45-80C8-673610C6BC18}" type="pres">
      <dgm:prSet presAssocID="{AD3C9295-F7A2-4174-AEEA-AB4ED35AD69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EF1EA-98DA-4E4D-BD12-B90070BD77CB}" type="pres">
      <dgm:prSet presAssocID="{A410F432-228D-47B5-8AB2-B79F24E7D093}" presName="arrowWedge1" presStyleLbl="fgSibTrans2D1" presStyleIdx="0" presStyleCnt="3"/>
      <dgm:spPr/>
    </dgm:pt>
    <dgm:pt modelId="{AEA467A7-F7DE-41CF-B616-298331BB3D33}" type="pres">
      <dgm:prSet presAssocID="{0E0B9362-B563-4CD2-AB89-F4BA882E8FCF}" presName="arrowWedge2" presStyleLbl="fgSibTrans2D1" presStyleIdx="1" presStyleCnt="3"/>
      <dgm:spPr/>
    </dgm:pt>
    <dgm:pt modelId="{C7AC39F3-3756-44AB-8D58-3C9E9D345043}" type="pres">
      <dgm:prSet presAssocID="{B3D4AF21-721A-445D-B5FB-52AD96A71939}" presName="arrowWedge3" presStyleLbl="fgSibTrans2D1" presStyleIdx="2" presStyleCnt="3"/>
      <dgm:spPr/>
    </dgm:pt>
  </dgm:ptLst>
  <dgm:cxnLst>
    <dgm:cxn modelId="{C86FCA3B-9DD0-4389-83B3-86C23FAB0E18}" type="presOf" srcId="{737A16A2-0265-45EC-8C54-E850B6C03832}" destId="{D09DEEB8-DB44-4575-8F2F-9C97B3B31DC8}" srcOrd="1" destOrd="0" presId="urn:microsoft.com/office/officeart/2005/8/layout/cycle8"/>
    <dgm:cxn modelId="{8656EA86-B04C-4ACF-8D97-4293B24E1B9A}" srcId="{AD3C9295-F7A2-4174-AEEA-AB4ED35AD69D}" destId="{210DE31D-5BD9-41FD-AC42-A46ABDCB8832}" srcOrd="1" destOrd="0" parTransId="{1D28CDB4-1CE6-4A70-AED1-4FDF7EEF78DF}" sibTransId="{0E0B9362-B563-4CD2-AB89-F4BA882E8FCF}"/>
    <dgm:cxn modelId="{3D2F2E3E-FF0C-4ED5-B067-DA62870B04DE}" type="presOf" srcId="{69FF7FD0-C025-4933-ABDC-D4BDC3FEF96A}" destId="{0E3F54BE-3A95-4B45-80C8-673610C6BC18}" srcOrd="1" destOrd="0" presId="urn:microsoft.com/office/officeart/2005/8/layout/cycle8"/>
    <dgm:cxn modelId="{6ED825ED-03CA-4257-A141-3962F05AE8CD}" type="presOf" srcId="{210DE31D-5BD9-41FD-AC42-A46ABDCB8832}" destId="{BF0D10CE-A308-498B-8485-C4704BBCA4FB}" srcOrd="0" destOrd="0" presId="urn:microsoft.com/office/officeart/2005/8/layout/cycle8"/>
    <dgm:cxn modelId="{AAD88CC1-CCD7-436E-8AAC-048DF27A414A}" type="presOf" srcId="{210DE31D-5BD9-41FD-AC42-A46ABDCB8832}" destId="{22DAE99D-B022-4C73-97E2-BB0043B92B64}" srcOrd="1" destOrd="0" presId="urn:microsoft.com/office/officeart/2005/8/layout/cycle8"/>
    <dgm:cxn modelId="{D7EA5348-BD5C-41A7-8116-64FFB322C213}" srcId="{AD3C9295-F7A2-4174-AEEA-AB4ED35AD69D}" destId="{737A16A2-0265-45EC-8C54-E850B6C03832}" srcOrd="0" destOrd="0" parTransId="{276F9E4F-4272-4C87-9F6D-E4970424FC87}" sibTransId="{A410F432-228D-47B5-8AB2-B79F24E7D093}"/>
    <dgm:cxn modelId="{5D59F5AE-3134-4F58-B178-735C61254DE1}" srcId="{AD3C9295-F7A2-4174-AEEA-AB4ED35AD69D}" destId="{69FF7FD0-C025-4933-ABDC-D4BDC3FEF96A}" srcOrd="2" destOrd="0" parTransId="{D64DB64C-7A37-474C-A5A3-BE7C8B535DB0}" sibTransId="{B3D4AF21-721A-445D-B5FB-52AD96A71939}"/>
    <dgm:cxn modelId="{1B087263-78B5-454C-A434-2DDA2FAD0987}" type="presOf" srcId="{AD3C9295-F7A2-4174-AEEA-AB4ED35AD69D}" destId="{71E27C7B-6155-429B-9820-DB3840183AAF}" srcOrd="0" destOrd="0" presId="urn:microsoft.com/office/officeart/2005/8/layout/cycle8"/>
    <dgm:cxn modelId="{56E01887-CA64-4837-AA5D-B8837A22185B}" type="presOf" srcId="{737A16A2-0265-45EC-8C54-E850B6C03832}" destId="{10E9E5E6-ECAF-442F-B23B-56710D56121E}" srcOrd="0" destOrd="0" presId="urn:microsoft.com/office/officeart/2005/8/layout/cycle8"/>
    <dgm:cxn modelId="{071C225D-AB31-4CEC-9AB0-B77BF0CB0477}" type="presOf" srcId="{69FF7FD0-C025-4933-ABDC-D4BDC3FEF96A}" destId="{1ECECBCA-3EC9-401C-A4B1-5E76EB19454F}" srcOrd="0" destOrd="0" presId="urn:microsoft.com/office/officeart/2005/8/layout/cycle8"/>
    <dgm:cxn modelId="{91D59E24-E196-47F5-8EE9-AEC92ABAF7D2}" type="presParOf" srcId="{71E27C7B-6155-429B-9820-DB3840183AAF}" destId="{10E9E5E6-ECAF-442F-B23B-56710D56121E}" srcOrd="0" destOrd="0" presId="urn:microsoft.com/office/officeart/2005/8/layout/cycle8"/>
    <dgm:cxn modelId="{405765C8-D9C1-46F5-B239-189FC0B9882D}" type="presParOf" srcId="{71E27C7B-6155-429B-9820-DB3840183AAF}" destId="{A6758490-6D94-45CC-948D-A48FC2A3961E}" srcOrd="1" destOrd="0" presId="urn:microsoft.com/office/officeart/2005/8/layout/cycle8"/>
    <dgm:cxn modelId="{95DFEF82-A6F6-4750-A048-77F58A06A9D9}" type="presParOf" srcId="{71E27C7B-6155-429B-9820-DB3840183AAF}" destId="{748C3DE9-C9B9-4248-B2A3-23C3FB4C4F06}" srcOrd="2" destOrd="0" presId="urn:microsoft.com/office/officeart/2005/8/layout/cycle8"/>
    <dgm:cxn modelId="{C227E99B-8A3F-4E18-9D27-626878CEC684}" type="presParOf" srcId="{71E27C7B-6155-429B-9820-DB3840183AAF}" destId="{D09DEEB8-DB44-4575-8F2F-9C97B3B31DC8}" srcOrd="3" destOrd="0" presId="urn:microsoft.com/office/officeart/2005/8/layout/cycle8"/>
    <dgm:cxn modelId="{778FD3F8-498C-4DAA-BF6F-0BACF10E2716}" type="presParOf" srcId="{71E27C7B-6155-429B-9820-DB3840183AAF}" destId="{BF0D10CE-A308-498B-8485-C4704BBCA4FB}" srcOrd="4" destOrd="0" presId="urn:microsoft.com/office/officeart/2005/8/layout/cycle8"/>
    <dgm:cxn modelId="{ADF71D2E-BFE1-40DF-9440-6CBC90607E69}" type="presParOf" srcId="{71E27C7B-6155-429B-9820-DB3840183AAF}" destId="{40BE76D0-9B63-4E0A-ADC3-6CCD2C5C5267}" srcOrd="5" destOrd="0" presId="urn:microsoft.com/office/officeart/2005/8/layout/cycle8"/>
    <dgm:cxn modelId="{5075CBFA-F4E0-4066-89B7-4379C8F48566}" type="presParOf" srcId="{71E27C7B-6155-429B-9820-DB3840183AAF}" destId="{42435E1D-17E6-4175-9457-9D5B5E1DA349}" srcOrd="6" destOrd="0" presId="urn:microsoft.com/office/officeart/2005/8/layout/cycle8"/>
    <dgm:cxn modelId="{ED69431B-D0A7-462B-A874-77B17FA2D451}" type="presParOf" srcId="{71E27C7B-6155-429B-9820-DB3840183AAF}" destId="{22DAE99D-B022-4C73-97E2-BB0043B92B64}" srcOrd="7" destOrd="0" presId="urn:microsoft.com/office/officeart/2005/8/layout/cycle8"/>
    <dgm:cxn modelId="{DF8C9B2E-BFF8-48F0-AC3A-7B514A3D7D6F}" type="presParOf" srcId="{71E27C7B-6155-429B-9820-DB3840183AAF}" destId="{1ECECBCA-3EC9-401C-A4B1-5E76EB19454F}" srcOrd="8" destOrd="0" presId="urn:microsoft.com/office/officeart/2005/8/layout/cycle8"/>
    <dgm:cxn modelId="{F173E628-1B6A-4B8B-B123-00F940917F11}" type="presParOf" srcId="{71E27C7B-6155-429B-9820-DB3840183AAF}" destId="{6C39331F-AF58-4D70-A58C-0AE44EA97125}" srcOrd="9" destOrd="0" presId="urn:microsoft.com/office/officeart/2005/8/layout/cycle8"/>
    <dgm:cxn modelId="{6DC6AEA0-E34C-4CE6-BDB6-640A4215519F}" type="presParOf" srcId="{71E27C7B-6155-429B-9820-DB3840183AAF}" destId="{ABF3AEEE-5F24-47AC-BFA9-E574DEDA3943}" srcOrd="10" destOrd="0" presId="urn:microsoft.com/office/officeart/2005/8/layout/cycle8"/>
    <dgm:cxn modelId="{6948EEF0-625A-4097-BB5C-E592F0C64AFF}" type="presParOf" srcId="{71E27C7B-6155-429B-9820-DB3840183AAF}" destId="{0E3F54BE-3A95-4B45-80C8-673610C6BC18}" srcOrd="11" destOrd="0" presId="urn:microsoft.com/office/officeart/2005/8/layout/cycle8"/>
    <dgm:cxn modelId="{984E8CDF-D8C9-49CC-9F1D-C9A5EA4D5E97}" type="presParOf" srcId="{71E27C7B-6155-429B-9820-DB3840183AAF}" destId="{3E1EF1EA-98DA-4E4D-BD12-B90070BD77CB}" srcOrd="12" destOrd="0" presId="urn:microsoft.com/office/officeart/2005/8/layout/cycle8"/>
    <dgm:cxn modelId="{2C44A61A-C9DF-4E61-A61D-202AFE61170E}" type="presParOf" srcId="{71E27C7B-6155-429B-9820-DB3840183AAF}" destId="{AEA467A7-F7DE-41CF-B616-298331BB3D33}" srcOrd="13" destOrd="0" presId="urn:microsoft.com/office/officeart/2005/8/layout/cycle8"/>
    <dgm:cxn modelId="{C1DFA5D5-3624-488D-869A-42F30F34297F}" type="presParOf" srcId="{71E27C7B-6155-429B-9820-DB3840183AAF}" destId="{C7AC39F3-3756-44AB-8D58-3C9E9D3450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E5E6-ECAF-442F-B23B-56710D56121E}">
      <dsp:nvSpPr>
        <dsp:cNvPr id="0" name=""/>
        <dsp:cNvSpPr/>
      </dsp:nvSpPr>
      <dsp:spPr>
        <a:xfrm>
          <a:off x="1378389" y="259479"/>
          <a:ext cx="3353273" cy="335327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CONSTRUCTION &amp; BUILDING TECHNOLOGY</a:t>
          </a:r>
          <a:endParaRPr lang="cs-CZ" sz="1300" b="1" kern="1200" dirty="0"/>
        </a:p>
      </dsp:txBody>
      <dsp:txXfrm>
        <a:off x="3145644" y="970054"/>
        <a:ext cx="1197597" cy="997998"/>
      </dsp:txXfrm>
    </dsp:sp>
    <dsp:sp modelId="{BF0D10CE-A308-498B-8485-C4704BBCA4FB}">
      <dsp:nvSpPr>
        <dsp:cNvPr id="0" name=""/>
        <dsp:cNvSpPr/>
      </dsp:nvSpPr>
      <dsp:spPr>
        <a:xfrm>
          <a:off x="1371363" y="379239"/>
          <a:ext cx="3353273" cy="335327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BUSINESS AND PROCESS ANALYSIS</a:t>
          </a:r>
          <a:endParaRPr lang="cs-CZ" sz="1300" b="1" kern="1200" dirty="0"/>
        </a:p>
      </dsp:txBody>
      <dsp:txXfrm>
        <a:off x="2169761" y="2554874"/>
        <a:ext cx="1796396" cy="878238"/>
      </dsp:txXfrm>
    </dsp:sp>
    <dsp:sp modelId="{1ECECBCA-3EC9-401C-A4B1-5E76EB19454F}">
      <dsp:nvSpPr>
        <dsp:cNvPr id="0" name=""/>
        <dsp:cNvSpPr/>
      </dsp:nvSpPr>
      <dsp:spPr>
        <a:xfrm>
          <a:off x="1302301" y="259479"/>
          <a:ext cx="3353273" cy="335327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ICT </a:t>
          </a:r>
          <a:r>
            <a:rPr lang="en-US" sz="1300" b="1" kern="1200" dirty="0" smtClean="0"/>
            <a:t>SOLUTIONS</a:t>
          </a:r>
          <a:endParaRPr lang="cs-CZ" sz="1300" b="1" kern="1200" dirty="0"/>
        </a:p>
      </dsp:txBody>
      <dsp:txXfrm>
        <a:off x="1690722" y="970054"/>
        <a:ext cx="1197597" cy="997998"/>
      </dsp:txXfrm>
    </dsp:sp>
    <dsp:sp modelId="{3E1EF1EA-98DA-4E4D-BD12-B90070BD77CB}">
      <dsp:nvSpPr>
        <dsp:cNvPr id="0" name=""/>
        <dsp:cNvSpPr/>
      </dsp:nvSpPr>
      <dsp:spPr>
        <a:xfrm>
          <a:off x="1171082" y="51895"/>
          <a:ext cx="3768440" cy="37684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467A7-F7DE-41CF-B616-298331BB3D33}">
      <dsp:nvSpPr>
        <dsp:cNvPr id="0" name=""/>
        <dsp:cNvSpPr/>
      </dsp:nvSpPr>
      <dsp:spPr>
        <a:xfrm>
          <a:off x="1163779" y="171443"/>
          <a:ext cx="3768440" cy="37684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C39F3-3756-44AB-8D58-3C9E9D345043}">
      <dsp:nvSpPr>
        <dsp:cNvPr id="0" name=""/>
        <dsp:cNvSpPr/>
      </dsp:nvSpPr>
      <dsp:spPr>
        <a:xfrm>
          <a:off x="1094441" y="51895"/>
          <a:ext cx="3768440" cy="37684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739" tIns="46871" rIns="93739" bIns="46871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21000" cy="49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739" tIns="46871" rIns="93739" bIns="4687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3225"/>
            <a:ext cx="29210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739" tIns="46871" rIns="93739" bIns="46871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93225"/>
            <a:ext cx="29210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739" tIns="46871" rIns="93739" bIns="4687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F4EDA27-FCFE-41AC-91DF-C8C4804BD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46613"/>
            <a:ext cx="5018088" cy="4402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739" tIns="46871" rIns="93739" bIns="46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293225"/>
            <a:ext cx="29210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739" tIns="46871" rIns="93739" bIns="4687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>
                <a:latin typeface="FuturaA Bk BT" pitchFamily="34" charset="0"/>
              </a:defRPr>
            </a:lvl1pPr>
          </a:lstStyle>
          <a:p>
            <a:pPr>
              <a:defRPr/>
            </a:pPr>
            <a:fld id="{C675B135-B0DB-456B-9CB0-105535D8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60000"/>
      <a:buFont typeface="Monotype Sorts" pitchFamily="1" charset="2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42900" indent="-111125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60000"/>
      <a:buFont typeface="Monotype Sorts" pitchFamily="1" charset="2"/>
      <a:buChar char="t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5715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60000"/>
      <a:buFont typeface="Monotype Sorts" pitchFamily="1" charset="2"/>
      <a:buChar char="t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8001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60000"/>
      <a:buFont typeface="Monotype Sorts" pitchFamily="1" charset="2"/>
      <a:buChar char="t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0287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60000"/>
      <a:buFont typeface="Monotype Sorts" pitchFamily="1" charset="2"/>
      <a:buChar char="t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0908-JZ-ctv-ostrava-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651500"/>
            <a:ext cx="19796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1588" y="0"/>
            <a:ext cx="1831976" cy="6869113"/>
            <a:chOff x="-1" y="0"/>
            <a:chExt cx="1154" cy="4327"/>
          </a:xfrm>
        </p:grpSpPr>
        <p:pic>
          <p:nvPicPr>
            <p:cNvPr id="6" name="Picture 5" descr="podkl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154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vitkovice_logo_vertikal_cmy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754"/>
              <a:ext cx="77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8" descr="1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34950"/>
            <a:ext cx="3810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010908-JZ-ctv-ostrava-0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637213"/>
            <a:ext cx="1908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010908-JZ-ctv-ostrava-0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5638800"/>
            <a:ext cx="1944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010908-JZ-ctv-ostrava-0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5640388"/>
            <a:ext cx="19351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6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9550" y="3692525"/>
            <a:ext cx="6121400" cy="1752600"/>
          </a:xfrm>
        </p:spPr>
        <p:txBody>
          <a:bodyPr/>
          <a:lstStyle>
            <a:lvl1pPr algn="ctr">
              <a:buFontTx/>
              <a:buNone/>
              <a:defRPr sz="3100"/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GB" noProof="0" smtClean="0"/>
          </a:p>
        </p:txBody>
      </p:sp>
      <p:sp>
        <p:nvSpPr>
          <p:cNvPr id="18360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97013" y="1958975"/>
            <a:ext cx="6121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7985688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D465-B5E0-4536-94C2-0F75EC3A1E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9856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3125" y="404813"/>
            <a:ext cx="1670050" cy="56467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08213" y="404813"/>
            <a:ext cx="4862512" cy="56467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A50C-8023-497D-83A6-2BD04A04A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62938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643042" y="346076"/>
            <a:ext cx="7258072" cy="1011222"/>
          </a:xfrm>
        </p:spPr>
        <p:txBody>
          <a:bodyPr>
            <a:normAutofit/>
          </a:bodyPr>
          <a:lstStyle>
            <a:lvl1pPr>
              <a:defRPr sz="2000" b="1" i="0" cap="all" baseline="0">
                <a:solidFill>
                  <a:srgbClr val="003B70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en-US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643042" y="1428736"/>
            <a:ext cx="7229468" cy="4929222"/>
          </a:xfrm>
        </p:spPr>
        <p:txBody>
          <a:bodyPr/>
          <a:lstStyle>
            <a:lvl1pPr>
              <a:lnSpc>
                <a:spcPct val="100000"/>
              </a:lnSpc>
              <a:buClr>
                <a:srgbClr val="003B70"/>
              </a:buClr>
              <a:buFont typeface="Wingdings" pitchFamily="2" charset="2"/>
              <a:buChar char="§"/>
              <a:defRPr sz="1800" baseline="0">
                <a:solidFill>
                  <a:srgbClr val="003B70"/>
                </a:solidFill>
                <a:latin typeface="Arial" pitchFamily="34" charset="0"/>
              </a:defRPr>
            </a:lvl1pPr>
            <a:lvl2pPr marL="622300" indent="-266700">
              <a:lnSpc>
                <a:spcPct val="100000"/>
              </a:lnSpc>
              <a:buClr>
                <a:srgbClr val="003B70"/>
              </a:buClr>
              <a:buSzPct val="100000"/>
              <a:buFont typeface="Wingdings" pitchFamily="2" charset="2"/>
              <a:buChar char="§"/>
              <a:defRPr sz="1600" baseline="0">
                <a:solidFill>
                  <a:srgbClr val="003B70"/>
                </a:solidFill>
                <a:latin typeface="Arial" pitchFamily="34" charset="0"/>
                <a:cs typeface="Arial" pitchFamily="34" charset="0"/>
              </a:defRPr>
            </a:lvl2pPr>
            <a:lvl3pPr marL="901700" indent="-177800">
              <a:lnSpc>
                <a:spcPct val="100000"/>
              </a:lnSpc>
              <a:buClr>
                <a:srgbClr val="003B70"/>
              </a:buClr>
              <a:buFont typeface="Wingdings" pitchFamily="2" charset="2"/>
              <a:buChar char="§"/>
              <a:defRPr sz="1200" baseline="0">
                <a:solidFill>
                  <a:srgbClr val="003B70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Klepnutím lze upravit styly předlohy textu.</a:t>
            </a:r>
          </a:p>
          <a:p>
            <a:pPr lvl="1"/>
            <a:r>
              <a:rPr lang="en-US" dirty="0" smtClean="0"/>
              <a:t>Druhá úroveň</a:t>
            </a:r>
          </a:p>
          <a:p>
            <a:pPr lvl="2"/>
            <a:r>
              <a:rPr lang="en-US" dirty="0" smtClean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1051-2725-4B65-81D6-31B04966A4ED}" type="datetimeFigureOut">
              <a:rPr lang="cs-CZ"/>
              <a:pPr>
                <a:defRPr/>
              </a:pPr>
              <a:t>30.9.2013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FAFB-3899-474A-9B7A-2C5984050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7562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2703-23E0-49D0-B395-C433B7C20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123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/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8750300" y="6651625"/>
            <a:ext cx="373063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-2254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fld id="{2DB6A5F7-F644-42B1-878C-D79AC5A132D8}" type="slidenum">
              <a:rPr lang="en-US" sz="800">
                <a:solidFill>
                  <a:schemeClr val="bg2"/>
                </a:solidFill>
                <a:latin typeface="+mn-lt"/>
                <a:sym typeface="Arial" pitchFamily="-65" charset="0"/>
              </a:rPr>
              <a:pPr indent="-2254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>
                    <a:lumMod val="75000"/>
                  </a:schemeClr>
                </a:buClr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+mn-lt"/>
              <a:sym typeface="Arial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0038" y="6646863"/>
            <a:ext cx="2698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© Copyright 2010 EMC Corporation. All rights reserved.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46075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53115" y="1162468"/>
            <a:ext cx="4050036" cy="94179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accent1"/>
                </a:solidFill>
                <a:latin typeface="Helvetica"/>
                <a:ea typeface="+mn-ea"/>
                <a:cs typeface="+mn-cs"/>
                <a:sym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57865" y="2276817"/>
            <a:ext cx="4123186" cy="1814856"/>
          </a:xfrm>
          <a:prstGeom prst="rect">
            <a:avLst/>
          </a:prstGeom>
        </p:spPr>
        <p:txBody>
          <a:bodyPr>
            <a:spAutoFit/>
          </a:bodyPr>
          <a:lstStyle>
            <a:lvl1pPr marL="225425" indent="-225425">
              <a:lnSpc>
                <a:spcPct val="85000"/>
              </a:lnSpc>
              <a:spcBef>
                <a:spcPts val="1600"/>
              </a:spcBef>
              <a:spcAft>
                <a:spcPts val="35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60375" indent="-233363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628650" indent="-168275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796925" indent="-168275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973138" indent="-176213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40848" y="4860339"/>
            <a:ext cx="3323696" cy="23544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85000"/>
              </a:lnSpc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40848" y="1076325"/>
            <a:ext cx="3324271" cy="36383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743450" y="6652012"/>
            <a:ext cx="4006850" cy="20313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algn="l">
              <a:buFontTx/>
              <a:buNone/>
              <a:defRPr sz="1000"/>
            </a:lvl2pPr>
            <a:lvl3pPr algn="l">
              <a:buFontTx/>
              <a:buNone/>
              <a:defRPr sz="1000"/>
            </a:lvl3pPr>
            <a:lvl4pPr algn="l">
              <a:buFontTx/>
              <a:buNone/>
              <a:defRPr sz="1000"/>
            </a:lvl4pPr>
            <a:lvl5pPr algn="l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1076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22400" y="5632450"/>
            <a:ext cx="7721600" cy="1225550"/>
            <a:chOff x="896" y="3548"/>
            <a:chExt cx="4864" cy="772"/>
          </a:xfrm>
        </p:grpSpPr>
        <p:pic>
          <p:nvPicPr>
            <p:cNvPr id="5" name="Picture 3" descr="nové-foto-16-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3549"/>
              <a:ext cx="124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nové-foto-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3549"/>
              <a:ext cx="1169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tušim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548"/>
              <a:ext cx="110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klikovka_1comp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548"/>
              <a:ext cx="1248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588" y="0"/>
            <a:ext cx="1831976" cy="6869113"/>
            <a:chOff x="-1" y="0"/>
            <a:chExt cx="1154" cy="4327"/>
          </a:xfrm>
        </p:grpSpPr>
        <p:pic>
          <p:nvPicPr>
            <p:cNvPr id="10" name="Picture 9" descr="podkl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154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vitkovice_logo_vertikal_cmy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754"/>
              <a:ext cx="77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2" descr="1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34950"/>
            <a:ext cx="3810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91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79550" y="3692525"/>
            <a:ext cx="6121400" cy="1752600"/>
          </a:xfrm>
        </p:spPr>
        <p:txBody>
          <a:bodyPr/>
          <a:lstStyle>
            <a:lvl1pPr algn="ctr">
              <a:buFontTx/>
              <a:buNone/>
              <a:defRPr sz="3100"/>
            </a:lvl1pPr>
          </a:lstStyle>
          <a:p>
            <a:pPr lvl="0"/>
            <a:r>
              <a:rPr lang="en-GB" noProof="0" smtClean="0"/>
              <a:t>Klepnutím lze upravit styl předlohy podnadpisů.</a:t>
            </a:r>
          </a:p>
        </p:txBody>
      </p:sp>
      <p:sp>
        <p:nvSpPr>
          <p:cNvPr id="18391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497013" y="1958975"/>
            <a:ext cx="6121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GB" noProof="0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65344333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18380-5CE4-4C42-B674-69EE215BD3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14675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EA0F-E9BA-4D53-9A7C-73BEC7B47B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630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57425" y="1431925"/>
            <a:ext cx="32416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1500" y="1431925"/>
            <a:ext cx="32416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3BE0-8D64-4D8E-B529-C59446C478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05214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9A9F-B203-45F3-AE3D-B74B697634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57667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4AF7E-22D3-4E47-B276-0F4854B8F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58850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A0FE-5DEB-426A-AE18-E6E33F85E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15149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DB0D-EBE4-451E-930D-D9FFF4858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31718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2501-551A-480C-B808-C6272A460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67561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E513B-CB6A-43D3-8EF1-8F8B545276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6877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5A7B-0DAC-4611-91C5-2F27FC1098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48826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3125" y="404813"/>
            <a:ext cx="1670050" cy="56467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08213" y="404813"/>
            <a:ext cx="4862512" cy="56467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914C3-32AD-4DF2-A7D1-8287ECD0A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91526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ppt prezentace1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300788" y="6550025"/>
            <a:ext cx="2843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400" b="1">
                <a:solidFill>
                  <a:srgbClr val="233F64"/>
                </a:solidFill>
                <a:cs typeface="Arial" pitchFamily="34" charset="0"/>
              </a:rPr>
              <a:t>http://itsolutions.vitkovice</a:t>
            </a:r>
            <a:r>
              <a:rPr lang="cs-CZ" sz="1400" b="1">
                <a:solidFill>
                  <a:srgbClr val="BF8914"/>
                </a:solidFill>
                <a:cs typeface="Arial" pitchFamily="34" charset="0"/>
              </a:rPr>
              <a:t>.</a:t>
            </a:r>
            <a:r>
              <a:rPr lang="cs-CZ" sz="1400" b="1">
                <a:solidFill>
                  <a:srgbClr val="233F64"/>
                </a:solidFill>
                <a:cs typeface="Arial" pitchFamily="34" charset="0"/>
              </a:rPr>
              <a:t>cz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293096"/>
            <a:ext cx="7056784" cy="576065"/>
          </a:xfrm>
        </p:spPr>
        <p:txBody>
          <a:bodyPr>
            <a:normAutofit/>
          </a:bodyPr>
          <a:lstStyle>
            <a:lvl1pPr algn="ctr">
              <a:defRPr sz="2200" b="1" cap="all" baseline="0">
                <a:solidFill>
                  <a:srgbClr val="233F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7056784" cy="936104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233F64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985116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FC7B-D5D1-4FF7-A081-08CE6AB0A1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31252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643042" y="346076"/>
            <a:ext cx="7258072" cy="1011222"/>
          </a:xfrm>
        </p:spPr>
        <p:txBody>
          <a:bodyPr>
            <a:normAutofit/>
          </a:bodyPr>
          <a:lstStyle>
            <a:lvl1pPr>
              <a:defRPr sz="2000" b="1" i="0" cap="all" baseline="0">
                <a:solidFill>
                  <a:srgbClr val="003B70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en-US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643042" y="1428736"/>
            <a:ext cx="7229468" cy="4929222"/>
          </a:xfrm>
        </p:spPr>
        <p:txBody>
          <a:bodyPr/>
          <a:lstStyle>
            <a:lvl1pPr>
              <a:lnSpc>
                <a:spcPct val="100000"/>
              </a:lnSpc>
              <a:buClr>
                <a:srgbClr val="003B70"/>
              </a:buClr>
              <a:buFont typeface="Wingdings" pitchFamily="2" charset="2"/>
              <a:buChar char="§"/>
              <a:defRPr sz="1800" baseline="0">
                <a:solidFill>
                  <a:srgbClr val="003B70"/>
                </a:solidFill>
                <a:latin typeface="Arial" pitchFamily="34" charset="0"/>
              </a:defRPr>
            </a:lvl1pPr>
            <a:lvl2pPr marL="622300" indent="-266700">
              <a:lnSpc>
                <a:spcPct val="100000"/>
              </a:lnSpc>
              <a:buClr>
                <a:srgbClr val="003B70"/>
              </a:buClr>
              <a:buSzPct val="100000"/>
              <a:buFont typeface="Wingdings" pitchFamily="2" charset="2"/>
              <a:buChar char="§"/>
              <a:defRPr sz="1600" baseline="0">
                <a:solidFill>
                  <a:srgbClr val="003B70"/>
                </a:solidFill>
                <a:latin typeface="Arial" pitchFamily="34" charset="0"/>
                <a:cs typeface="Arial" pitchFamily="34" charset="0"/>
              </a:defRPr>
            </a:lvl2pPr>
            <a:lvl3pPr marL="901700" indent="-177800">
              <a:lnSpc>
                <a:spcPct val="100000"/>
              </a:lnSpc>
              <a:buClr>
                <a:srgbClr val="003B70"/>
              </a:buClr>
              <a:buFont typeface="Wingdings" pitchFamily="2" charset="2"/>
              <a:buChar char="§"/>
              <a:defRPr sz="1200" baseline="0">
                <a:solidFill>
                  <a:srgbClr val="003B70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Klepnutím lze upravit styly předlohy textu.</a:t>
            </a:r>
          </a:p>
          <a:p>
            <a:pPr lvl="1"/>
            <a:r>
              <a:rPr lang="en-US" dirty="0" smtClean="0"/>
              <a:t>Druhá úroveň</a:t>
            </a:r>
          </a:p>
          <a:p>
            <a:pPr lvl="2"/>
            <a:r>
              <a:rPr lang="en-US" dirty="0" smtClean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9746-83E0-4F1E-9A9F-24F5C6D76181}" type="datetimeFigureOut">
              <a:rPr lang="cs-CZ"/>
              <a:pPr>
                <a:defRPr/>
              </a:pPr>
              <a:t>30.9.2013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4236-190C-465B-B929-283AD2A13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81278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43AE-D47C-42C8-A4AA-74D279C65E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0222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B8C3C-687F-4CD4-8318-75135FFD3C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76521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/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8750300" y="6651625"/>
            <a:ext cx="373063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-2254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fld id="{1303D3DF-390E-46D1-AD9D-5B9E1E9AD062}" type="slidenum">
              <a:rPr lang="en-US" sz="800">
                <a:solidFill>
                  <a:schemeClr val="bg2"/>
                </a:solidFill>
                <a:latin typeface="+mn-lt"/>
                <a:sym typeface="Arial" pitchFamily="-65" charset="0"/>
              </a:rPr>
              <a:pPr indent="-2254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>
                    <a:lumMod val="75000"/>
                  </a:schemeClr>
                </a:buClr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+mn-lt"/>
              <a:sym typeface="Arial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0038" y="6646863"/>
            <a:ext cx="2698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© Copyright 2010 EMC Corporation. All rights reserved.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46075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53115" y="1162468"/>
            <a:ext cx="4050036" cy="94179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accent1"/>
                </a:solidFill>
                <a:latin typeface="Helvetica"/>
                <a:ea typeface="+mn-ea"/>
                <a:cs typeface="+mn-cs"/>
                <a:sym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57865" y="2276817"/>
            <a:ext cx="4123186" cy="1814856"/>
          </a:xfrm>
          <a:prstGeom prst="rect">
            <a:avLst/>
          </a:prstGeom>
        </p:spPr>
        <p:txBody>
          <a:bodyPr>
            <a:spAutoFit/>
          </a:bodyPr>
          <a:lstStyle>
            <a:lvl1pPr marL="225425" indent="-225425">
              <a:lnSpc>
                <a:spcPct val="85000"/>
              </a:lnSpc>
              <a:spcBef>
                <a:spcPts val="1600"/>
              </a:spcBef>
              <a:spcAft>
                <a:spcPts val="35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60375" indent="-233363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628650" indent="-168275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796925" indent="-168275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973138" indent="-176213">
              <a:lnSpc>
                <a:spcPct val="85000"/>
              </a:lnSpc>
              <a:spcBef>
                <a:spcPts val="35"/>
              </a:spcBef>
              <a:spcAft>
                <a:spcPts val="35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40848" y="4860339"/>
            <a:ext cx="3323696" cy="23544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85000"/>
              </a:lnSpc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40848" y="1076325"/>
            <a:ext cx="3324271" cy="36383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743450" y="6652012"/>
            <a:ext cx="4006850" cy="20313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algn="l">
              <a:buFontTx/>
              <a:buNone/>
              <a:defRPr sz="1000"/>
            </a:lvl2pPr>
            <a:lvl3pPr algn="l">
              <a:buFontTx/>
              <a:buNone/>
              <a:defRPr sz="1000"/>
            </a:lvl3pPr>
            <a:lvl4pPr algn="l">
              <a:buFontTx/>
              <a:buNone/>
              <a:defRPr sz="1000"/>
            </a:lvl4pPr>
            <a:lvl5pPr algn="l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885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57425" y="1431925"/>
            <a:ext cx="32416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1500" y="1431925"/>
            <a:ext cx="32416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FFB0-03BA-45B3-8B84-BE8C28EB10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111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CF75-1C96-4965-BEBE-F397BFE3E3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11739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1185-4353-41E4-8385-DD059D12F7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17575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BE34-67A5-455A-82A1-CE789A998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25927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5448-24C6-4B3F-8C82-EF5D155CE4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55981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986C-5C54-4552-87DB-6E393ED910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1993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425" y="1431925"/>
            <a:ext cx="66357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8350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386513"/>
            <a:ext cx="1612900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50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3613" y="638175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50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6513"/>
            <a:ext cx="585788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fld id="{EA902755-C734-4E80-8D7F-C5023E283B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835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404813"/>
            <a:ext cx="524351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H="1">
            <a:off x="846138" y="709613"/>
            <a:ext cx="1227137" cy="69850"/>
          </a:xfrm>
          <a:prstGeom prst="rect">
            <a:avLst/>
          </a:prstGeom>
          <a:gradFill rotWithShape="1">
            <a:gsLst>
              <a:gs pos="0">
                <a:srgbClr val="FF9900">
                  <a:alpha val="93999"/>
                </a:srgbClr>
              </a:gs>
              <a:gs pos="100000">
                <a:schemeClr val="bg1">
                  <a:alpha val="76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32" name="Picture 8" descr="18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9275"/>
            <a:ext cx="183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6350" y="0"/>
            <a:ext cx="1831975" cy="6869113"/>
            <a:chOff x="-1" y="0"/>
            <a:chExt cx="1154" cy="4327"/>
          </a:xfrm>
        </p:grpSpPr>
        <p:pic>
          <p:nvPicPr>
            <p:cNvPr id="1034" name="Picture 10" descr="podkla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154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 descr="vitkovice_logo_vertikal_cmyk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754"/>
              <a:ext cx="77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57" r:id="rId12"/>
    <p:sldLayoutId id="2147484258" r:id="rId13"/>
    <p:sldLayoutId id="2147484259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16192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844550" indent="-303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hlink"/>
          </a:solidFill>
          <a:latin typeface="+mn-lt"/>
        </a:defRPr>
      </a:lvl2pPr>
      <a:lvl3pPr marL="12525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6605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hlink"/>
          </a:solidFill>
          <a:latin typeface="+mn-lt"/>
        </a:defRPr>
      </a:lvl4pPr>
      <a:lvl5pPr marL="2068513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5pPr>
      <a:lvl6pPr marL="2525713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6pPr>
      <a:lvl7pPr marL="2982913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7pPr>
      <a:lvl8pPr marL="3440113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8pPr>
      <a:lvl9pPr marL="3897313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425" y="1431925"/>
            <a:ext cx="66357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386513"/>
            <a:ext cx="1612900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80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3613" y="638175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80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6513"/>
            <a:ext cx="585788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fld id="{FFA0E6A9-C638-4123-92BE-52433C813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838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404813"/>
            <a:ext cx="524351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 flipH="1">
            <a:off x="846138" y="709613"/>
            <a:ext cx="1227137" cy="69850"/>
          </a:xfrm>
          <a:prstGeom prst="rect">
            <a:avLst/>
          </a:prstGeom>
          <a:gradFill rotWithShape="1">
            <a:gsLst>
              <a:gs pos="0">
                <a:srgbClr val="FF9900">
                  <a:alpha val="93999"/>
                </a:srgbClr>
              </a:gs>
              <a:gs pos="100000">
                <a:schemeClr val="bg1">
                  <a:alpha val="76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056" name="Picture 8" descr="18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9275"/>
            <a:ext cx="183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-6350" y="0"/>
            <a:ext cx="1831975" cy="6869113"/>
            <a:chOff x="-1" y="0"/>
            <a:chExt cx="1154" cy="4327"/>
          </a:xfrm>
        </p:grpSpPr>
        <p:pic>
          <p:nvPicPr>
            <p:cNvPr id="2058" name="Picture 10" descr="podklad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154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vitkovice_logo_vertikal_cmyk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754"/>
              <a:ext cx="77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16192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844550" indent="-303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hlink"/>
          </a:solidFill>
          <a:latin typeface="+mn-lt"/>
        </a:defRPr>
      </a:lvl2pPr>
      <a:lvl3pPr marL="12525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6605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hlink"/>
          </a:solidFill>
          <a:latin typeface="+mn-lt"/>
        </a:defRPr>
      </a:lvl4pPr>
      <a:lvl5pPr marL="2068513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0" descr="ppt prezentace2_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87338" y="795338"/>
            <a:ext cx="8532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87338" y="1439863"/>
            <a:ext cx="853281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492500" y="6557963"/>
            <a:ext cx="21336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7D6530-BB5F-4BEA-943E-5CC0EE6F10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8" name="TextovéPole 8"/>
          <p:cNvSpPr txBox="1">
            <a:spLocks noChangeArrowheads="1"/>
          </p:cNvSpPr>
          <p:nvPr/>
        </p:nvSpPr>
        <p:spPr bwMode="auto">
          <a:xfrm>
            <a:off x="6011863" y="6559550"/>
            <a:ext cx="3097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cs typeface="Arial" pitchFamily="34" charset="0"/>
              </a:rPr>
              <a:t>http://itsolutions.vitkovice</a:t>
            </a:r>
            <a:r>
              <a:rPr lang="cs-CZ" sz="1200" b="1">
                <a:solidFill>
                  <a:srgbClr val="BF8914"/>
                </a:solidFill>
                <a:cs typeface="Arial" pitchFamily="34" charset="0"/>
              </a:rPr>
              <a:t>.</a:t>
            </a:r>
            <a:r>
              <a:rPr lang="cs-CZ" sz="1200">
                <a:solidFill>
                  <a:schemeClr val="bg1"/>
                </a:solidFill>
                <a:cs typeface="Arial" pitchFamily="34" charset="0"/>
              </a:rPr>
              <a:t>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55" r:id="rId2"/>
    <p:sldLayoutId id="2147484262" r:id="rId3"/>
    <p:sldLayoutId id="2147484263" r:id="rId4"/>
    <p:sldLayoutId id="2147484265" r:id="rId5"/>
  </p:sldLayoutIdLst>
  <p:transition spd="slow"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3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rgbClr val="233F64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fontAlgn="base">
        <a:spcBef>
          <a:spcPct val="20000"/>
        </a:spcBef>
        <a:spcAft>
          <a:spcPct val="0"/>
        </a:spcAft>
        <a:buClr>
          <a:srgbClr val="233F64"/>
        </a:buClr>
        <a:buFont typeface="Arial" pitchFamily="34" charset="0"/>
        <a:buChar char="•"/>
        <a:defRPr kern="1200">
          <a:solidFill>
            <a:srgbClr val="233F64"/>
          </a:solidFill>
          <a:latin typeface="Arial" pitchFamily="34" charset="0"/>
          <a:ea typeface="+mn-ea"/>
          <a:cs typeface="Arial" pitchFamily="34" charset="0"/>
        </a:defRPr>
      </a:lvl2pPr>
      <a:lvl3pPr marL="533400" indent="-228600" algn="l" rtl="0" fontAlgn="base">
        <a:spcBef>
          <a:spcPct val="20000"/>
        </a:spcBef>
        <a:spcAft>
          <a:spcPct val="0"/>
        </a:spcAft>
        <a:buClr>
          <a:srgbClr val="BF8914"/>
        </a:buClr>
        <a:buSzPct val="100000"/>
        <a:buFont typeface="Arial" pitchFamily="34" charset="0"/>
        <a:buChar char="•"/>
        <a:defRPr sz="1500" kern="1200">
          <a:solidFill>
            <a:srgbClr val="233F64"/>
          </a:solidFill>
          <a:latin typeface="Arial" pitchFamily="34" charset="0"/>
          <a:ea typeface="+mn-ea"/>
          <a:cs typeface="Arial" pitchFamily="34" charset="0"/>
        </a:defRPr>
      </a:lvl3pPr>
      <a:lvl4pPr marL="798513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500" kern="1200">
          <a:solidFill>
            <a:srgbClr val="233F64"/>
          </a:solidFill>
          <a:latin typeface="Arial" pitchFamily="34" charset="0"/>
          <a:ea typeface="+mn-ea"/>
          <a:cs typeface="Arial" pitchFamily="34" charset="0"/>
        </a:defRPr>
      </a:lvl4pPr>
      <a:lvl5pPr marL="798513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rgbClr val="233F64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kovice.com/" TargetMode="External"/><Relationship Id="rId2" Type="http://schemas.openxmlformats.org/officeDocument/2006/relationships/hyperlink" Target="mailto:ITSolutions@vitkovice.com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2988" y="4292600"/>
            <a:ext cx="7058025" cy="576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 smtClean="0"/>
              <a:t>FIREMNÍ profil</a:t>
            </a:r>
            <a:endParaRPr lang="en-US" sz="2000" dirty="0" smtClean="0"/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829235" y="5084763"/>
            <a:ext cx="7459744" cy="1089700"/>
          </a:xfrm>
        </p:spPr>
        <p:txBody>
          <a:bodyPr>
            <a:normAutofit/>
          </a:bodyPr>
          <a:lstStyle/>
          <a:p>
            <a:endParaRPr lang="cs-CZ" sz="2000" i="1" dirty="0" smtClean="0"/>
          </a:p>
          <a:p>
            <a:r>
              <a:rPr lang="cs-CZ" sz="2000" i="1" dirty="0" smtClean="0"/>
              <a:t>Říjen 201</a:t>
            </a:r>
            <a:r>
              <a:rPr lang="en-US" sz="2000" i="1" dirty="0" smtClean="0"/>
              <a:t>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46" y="1444114"/>
            <a:ext cx="6743465" cy="48884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b="1" i="1" u="sng" dirty="0" smtClean="0"/>
              <a:t>Implementovali jsme kompletní certifikovaný integrovaný systém řízení:</a:t>
            </a:r>
            <a:endParaRPr lang="cs-CZ" sz="2400" b="1" i="1" u="sng" dirty="0"/>
          </a:p>
          <a:p>
            <a:pPr marL="0" indent="0" algn="just"/>
            <a:endParaRPr lang="cs-CZ" dirty="0"/>
          </a:p>
          <a:p>
            <a:pPr lvl="2" algn="just"/>
            <a:r>
              <a:rPr lang="en-GB" sz="2000" dirty="0" smtClean="0"/>
              <a:t>Quality </a:t>
            </a:r>
            <a:r>
              <a:rPr lang="en-GB" sz="2000" dirty="0"/>
              <a:t>Management System </a:t>
            </a:r>
            <a:r>
              <a:rPr lang="cs-CZ" sz="2000" dirty="0" smtClean="0"/>
              <a:t>podle </a:t>
            </a:r>
            <a:r>
              <a:rPr lang="en-GB" sz="2000" b="1" dirty="0" smtClean="0"/>
              <a:t>EN </a:t>
            </a:r>
            <a:r>
              <a:rPr lang="en-GB" sz="2000" b="1" dirty="0"/>
              <a:t>ISO</a:t>
            </a:r>
            <a:r>
              <a:rPr lang="en-GB" sz="2000" dirty="0"/>
              <a:t> </a:t>
            </a:r>
            <a:r>
              <a:rPr lang="en-GB" sz="2000" b="1" dirty="0"/>
              <a:t>9001:2008</a:t>
            </a:r>
            <a:r>
              <a:rPr lang="en-GB" sz="2000" dirty="0"/>
              <a:t> (ČSN EN ISO </a:t>
            </a:r>
            <a:r>
              <a:rPr lang="en-GB" sz="2000" dirty="0" smtClean="0"/>
              <a:t>9001:2008)</a:t>
            </a:r>
            <a:r>
              <a:rPr lang="cs-CZ" sz="2000" dirty="0"/>
              <a:t>;</a:t>
            </a:r>
          </a:p>
          <a:p>
            <a:pPr lvl="2" algn="just"/>
            <a:r>
              <a:rPr lang="en-GB" sz="2000" dirty="0" smtClean="0"/>
              <a:t>Environmental </a:t>
            </a:r>
            <a:r>
              <a:rPr lang="en-GB" sz="2000" dirty="0"/>
              <a:t>Management System </a:t>
            </a:r>
            <a:r>
              <a:rPr lang="cs-CZ" sz="2000" dirty="0" smtClean="0"/>
              <a:t>podle </a:t>
            </a:r>
            <a:r>
              <a:rPr lang="en-GB" sz="2000" b="1" dirty="0" smtClean="0"/>
              <a:t>EN </a:t>
            </a:r>
            <a:r>
              <a:rPr lang="en-GB" sz="2000" b="1" dirty="0"/>
              <a:t>ISO</a:t>
            </a:r>
            <a:r>
              <a:rPr lang="en-GB" sz="2000" dirty="0"/>
              <a:t> </a:t>
            </a:r>
            <a:r>
              <a:rPr lang="en-GB" sz="2000" b="1" dirty="0"/>
              <a:t>14001:2004</a:t>
            </a:r>
            <a:r>
              <a:rPr lang="en-GB" sz="2000" dirty="0"/>
              <a:t> (ČSN EN ISO 14001:2005</a:t>
            </a:r>
            <a:r>
              <a:rPr lang="en-GB" sz="2000" dirty="0" smtClean="0"/>
              <a:t>)</a:t>
            </a:r>
            <a:r>
              <a:rPr lang="cs-CZ" sz="2000" dirty="0" smtClean="0"/>
              <a:t>;</a:t>
            </a:r>
            <a:endParaRPr lang="cs-CZ" sz="2000" dirty="0"/>
          </a:p>
          <a:p>
            <a:pPr lvl="2" algn="just"/>
            <a:r>
              <a:rPr lang="en-GB" sz="2000" dirty="0" smtClean="0"/>
              <a:t>Safety </a:t>
            </a:r>
            <a:r>
              <a:rPr lang="en-GB" sz="2000" dirty="0"/>
              <a:t>Information Management Systems </a:t>
            </a:r>
            <a:r>
              <a:rPr lang="en-GB" sz="2000" b="1" dirty="0" smtClean="0"/>
              <a:t>ISO/IEC </a:t>
            </a:r>
            <a:r>
              <a:rPr lang="en-GB" sz="2000" b="1" dirty="0"/>
              <a:t>27001:2005</a:t>
            </a:r>
            <a:r>
              <a:rPr lang="en-GB" sz="2000" dirty="0"/>
              <a:t> (ČSN ISO/IEC 27001:2005</a:t>
            </a:r>
            <a:r>
              <a:rPr lang="en-GB" sz="2000" dirty="0" smtClean="0"/>
              <a:t>)</a:t>
            </a:r>
            <a:r>
              <a:rPr lang="cs-CZ" sz="2000" dirty="0" smtClean="0"/>
              <a:t>;</a:t>
            </a:r>
            <a:endParaRPr lang="cs-CZ" sz="2000" dirty="0"/>
          </a:p>
          <a:p>
            <a:pPr lvl="2" algn="just"/>
            <a:r>
              <a:rPr lang="en-GB" sz="2000" dirty="0" smtClean="0"/>
              <a:t>Information </a:t>
            </a:r>
            <a:r>
              <a:rPr lang="en-GB" sz="2000" dirty="0"/>
              <a:t>Technology Management System </a:t>
            </a:r>
            <a:r>
              <a:rPr lang="en-GB" sz="2000" b="1" dirty="0" smtClean="0"/>
              <a:t>ISO/IEC </a:t>
            </a:r>
            <a:r>
              <a:rPr lang="en-GB" sz="2000" b="1" dirty="0" smtClean="0"/>
              <a:t>20000-1:2006</a:t>
            </a:r>
            <a:r>
              <a:rPr lang="cs-CZ" sz="2000" dirty="0"/>
              <a:t> </a:t>
            </a:r>
            <a:r>
              <a:rPr lang="en-GB" sz="2000" dirty="0" smtClean="0"/>
              <a:t>(ČSN </a:t>
            </a:r>
            <a:r>
              <a:rPr lang="en-GB" sz="2000" dirty="0"/>
              <a:t>ISO/IEC 20000-1:2006</a:t>
            </a:r>
            <a:r>
              <a:rPr lang="en-GB" sz="2000" dirty="0" smtClean="0"/>
              <a:t>)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defRPr/>
            </a:pPr>
            <a:endParaRPr lang="cs-CZ" dirty="0"/>
          </a:p>
          <a:p>
            <a:pPr algn="just"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algn="just"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/>
            <a:r>
              <a:rPr lang="en-GB" sz="2400" dirty="0" smtClean="0"/>
              <a:t>CERTIFI</a:t>
            </a:r>
            <a:r>
              <a:rPr lang="cs-CZ" sz="2400" dirty="0" smtClean="0"/>
              <a:t>KACE INTEGROVANÉHO SYSTÉMU ŘÍZENÍ</a:t>
            </a:r>
            <a:endParaRPr lang="en-US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10</a:t>
            </a:fld>
            <a:endParaRPr lang="cs-CZ"/>
          </a:p>
        </p:txBody>
      </p:sp>
      <p:pic>
        <p:nvPicPr>
          <p:cNvPr id="1026" name="Picture 2" descr="Lloyd's Registe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73" y="3824247"/>
            <a:ext cx="1901467" cy="125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82" y="2587400"/>
            <a:ext cx="18478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21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301" y="1393758"/>
            <a:ext cx="8791693" cy="5056186"/>
          </a:xfrm>
        </p:spPr>
        <p:txBody>
          <a:bodyPr/>
          <a:lstStyle/>
          <a:p>
            <a:pPr marL="0" indent="0" algn="just"/>
            <a:r>
              <a:rPr lang="en-US" sz="2000" b="1" i="1" u="sng" dirty="0" err="1" smtClean="0"/>
              <a:t>eGATE</a:t>
            </a:r>
            <a:r>
              <a:rPr lang="en-US" sz="2000" b="1" i="1" u="sng" dirty="0" smtClean="0"/>
              <a:t> – </a:t>
            </a:r>
            <a:r>
              <a:rPr lang="en-US" sz="2000" b="1" i="1" u="sng" dirty="0" err="1" smtClean="0"/>
              <a:t>Automatick</a:t>
            </a:r>
            <a:r>
              <a:rPr lang="cs-CZ" sz="2000" b="1" i="1" u="sng" dirty="0" smtClean="0"/>
              <a:t>ý systém hraniční kontroly na letišti Ruzyně</a:t>
            </a:r>
            <a:endParaRPr lang="en-US" sz="2000" b="1" i="1" u="sng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cs-CZ" dirty="0" smtClean="0"/>
              <a:t>Název projektu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 err="1" smtClean="0"/>
              <a:t>EasyGO</a:t>
            </a:r>
            <a:r>
              <a:rPr lang="cs-CZ" b="1" dirty="0" smtClean="0"/>
              <a:t>,</a:t>
            </a:r>
            <a:endParaRPr lang="cs-CZ" b="1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cs-CZ" dirty="0" smtClean="0"/>
              <a:t> provozu od prosince </a:t>
            </a:r>
            <a:r>
              <a:rPr lang="en-US" dirty="0" smtClean="0"/>
              <a:t>2011,</a:t>
            </a:r>
            <a:endParaRPr lang="en-US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cs-CZ" dirty="0" smtClean="0"/>
              <a:t>v pilotním provozu jedna brána,</a:t>
            </a:r>
            <a:endParaRPr lang="en-US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cs-CZ" dirty="0" smtClean="0"/>
              <a:t> dnešní době postupně přidávány další</a:t>
            </a:r>
            <a:r>
              <a:rPr lang="en-US" dirty="0" smtClean="0"/>
              <a:t>,</a:t>
            </a:r>
            <a:endParaRPr lang="en-US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cs-CZ" dirty="0" smtClean="0"/>
              <a:t>může být </a:t>
            </a:r>
            <a:r>
              <a:rPr lang="cs-CZ" dirty="0" smtClean="0"/>
              <a:t>použita </a:t>
            </a:r>
            <a:r>
              <a:rPr lang="cs-CZ" dirty="0" smtClean="0"/>
              <a:t>občany </a:t>
            </a:r>
            <a:r>
              <a:rPr lang="en-US" dirty="0" smtClean="0"/>
              <a:t>EU/EER/CH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/>
            <a:r>
              <a:rPr lang="cs-CZ" sz="2400" dirty="0" smtClean="0"/>
              <a:t>U</a:t>
            </a:r>
            <a:r>
              <a:rPr lang="en-US" sz="2400" dirty="0" smtClean="0"/>
              <a:t>K</a:t>
            </a:r>
            <a:r>
              <a:rPr lang="cs-CZ" sz="2400" dirty="0" smtClean="0"/>
              <a:t>ÁZKOVÉ PROJEKTY</a:t>
            </a:r>
            <a:endParaRPr lang="en-US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11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37" y="3583446"/>
            <a:ext cx="2319688" cy="29739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2" y="3583445"/>
            <a:ext cx="1964796" cy="29739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43" y="3583445"/>
            <a:ext cx="1784157" cy="297395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63" y="2013373"/>
            <a:ext cx="2466230" cy="1316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445"/>
            <a:ext cx="2857030" cy="29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79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301" y="1393758"/>
            <a:ext cx="6074869" cy="5056186"/>
          </a:xfrm>
        </p:spPr>
        <p:txBody>
          <a:bodyPr/>
          <a:lstStyle/>
          <a:p>
            <a:pPr marL="0" indent="0" algn="just"/>
            <a:r>
              <a:rPr lang="cs-CZ" b="1" i="1" u="sng" dirty="0" smtClean="0"/>
              <a:t>Integrované bezpečnostní centrum </a:t>
            </a:r>
            <a:r>
              <a:rPr lang="en-US" b="1" i="1" u="sng" dirty="0" smtClean="0"/>
              <a:t>– </a:t>
            </a:r>
            <a:r>
              <a:rPr lang="cs-CZ" b="1" i="1" u="sng" dirty="0" smtClean="0"/>
              <a:t>příjem tísňových volání </a:t>
            </a:r>
            <a:r>
              <a:rPr lang="cs-CZ" b="1" i="1" u="sng" dirty="0" err="1" smtClean="0"/>
              <a:t>Moravskoslezkého</a:t>
            </a:r>
            <a:r>
              <a:rPr lang="cs-CZ" b="1" i="1" u="sng" dirty="0" smtClean="0"/>
              <a:t> kraje</a:t>
            </a:r>
            <a:endParaRPr lang="en-US" b="1" i="1" u="sng" dirty="0" smtClean="0"/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informační</a:t>
            </a:r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err="1" smtClean="0"/>
              <a:t>yst</a:t>
            </a:r>
            <a:r>
              <a:rPr lang="cs-CZ" dirty="0" smtClean="0"/>
              <a:t>é</a:t>
            </a:r>
            <a:r>
              <a:rPr lang="en-US" dirty="0" smtClean="0"/>
              <a:t>m</a:t>
            </a:r>
            <a:r>
              <a:rPr lang="cs-CZ" dirty="0" smtClean="0"/>
              <a:t> pro příjem tísňových volání</a:t>
            </a:r>
            <a:r>
              <a:rPr lang="en-US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úplná podpora krizového managementu a plánování</a:t>
            </a:r>
            <a:r>
              <a:rPr lang="en-US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Integrace systémů</a:t>
            </a:r>
            <a:r>
              <a:rPr lang="en-US" dirty="0" smtClean="0"/>
              <a:t> </a:t>
            </a:r>
            <a:r>
              <a:rPr lang="cs-CZ" dirty="0" smtClean="0"/>
              <a:t>p</a:t>
            </a:r>
            <a:r>
              <a:rPr lang="en-US" dirty="0" err="1" smtClean="0"/>
              <a:t>olic</a:t>
            </a:r>
            <a:r>
              <a:rPr lang="cs-CZ" dirty="0"/>
              <a:t>i</a:t>
            </a:r>
            <a:r>
              <a:rPr lang="en-US" dirty="0" smtClean="0"/>
              <a:t>e, </a:t>
            </a:r>
            <a:r>
              <a:rPr lang="cs-CZ" dirty="0" smtClean="0"/>
              <a:t>hasičů a záchranné služby na jednom místě</a:t>
            </a:r>
            <a:r>
              <a:rPr lang="en-US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Zajišťování provozu </a:t>
            </a:r>
            <a:r>
              <a:rPr lang="en-US" dirty="0" smtClean="0"/>
              <a:t>24/7 </a:t>
            </a:r>
            <a:r>
              <a:rPr lang="cs-CZ" dirty="0" smtClean="0"/>
              <a:t>s dostupností</a:t>
            </a:r>
            <a:r>
              <a:rPr lang="en-US" dirty="0" smtClean="0"/>
              <a:t> 99.999%.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/>
              <a:t>Proje</a:t>
            </a:r>
            <a:r>
              <a:rPr lang="cs-CZ" dirty="0" err="1" smtClean="0"/>
              <a:t>kt</a:t>
            </a:r>
            <a:r>
              <a:rPr lang="cs-CZ" dirty="0" smtClean="0"/>
              <a:t> zahrnuje</a:t>
            </a:r>
            <a:r>
              <a:rPr lang="en-US" dirty="0" smtClean="0"/>
              <a:t>:</a:t>
            </a:r>
          </a:p>
          <a:p>
            <a:pPr lvl="2" algn="just"/>
            <a:r>
              <a:rPr lang="cs-CZ" dirty="0"/>
              <a:t>d</a:t>
            </a:r>
            <a:r>
              <a:rPr lang="cs-CZ" dirty="0" smtClean="0"/>
              <a:t>esign budovy a systémů</a:t>
            </a:r>
            <a:r>
              <a:rPr lang="en-US" dirty="0" smtClean="0"/>
              <a:t>,</a:t>
            </a:r>
          </a:p>
          <a:p>
            <a:pPr lvl="2" algn="just"/>
            <a:r>
              <a:rPr lang="cs-CZ" dirty="0" smtClean="0"/>
              <a:t>kompletní vybudování prostředí</a:t>
            </a:r>
            <a:r>
              <a:rPr lang="en-US" dirty="0" smtClean="0"/>
              <a:t>,</a:t>
            </a:r>
          </a:p>
          <a:p>
            <a:pPr lvl="2" algn="just"/>
            <a:r>
              <a:rPr lang="cs-CZ" dirty="0"/>
              <a:t>n</a:t>
            </a:r>
            <a:r>
              <a:rPr lang="cs-CZ" dirty="0" smtClean="0"/>
              <a:t>asazení veškeré</a:t>
            </a:r>
            <a:r>
              <a:rPr lang="en-US" dirty="0" smtClean="0"/>
              <a:t> IT </a:t>
            </a:r>
            <a:r>
              <a:rPr lang="en-US" dirty="0" err="1" smtClean="0"/>
              <a:t>infrastru</a:t>
            </a:r>
            <a:r>
              <a:rPr lang="cs-CZ" dirty="0" err="1" smtClean="0"/>
              <a:t>ktury</a:t>
            </a:r>
            <a:r>
              <a:rPr lang="en-US" dirty="0" smtClean="0"/>
              <a:t>,</a:t>
            </a:r>
          </a:p>
          <a:p>
            <a:pPr lvl="2" algn="just"/>
            <a:r>
              <a:rPr lang="cs-CZ" dirty="0"/>
              <a:t>a</a:t>
            </a:r>
            <a:r>
              <a:rPr lang="en-US" dirty="0" err="1" smtClean="0"/>
              <a:t>nal</a:t>
            </a:r>
            <a:r>
              <a:rPr lang="cs-CZ" dirty="0" err="1" smtClean="0"/>
              <a:t>ýzu</a:t>
            </a:r>
            <a:r>
              <a:rPr lang="cs-CZ" dirty="0" smtClean="0"/>
              <a:t>, </a:t>
            </a:r>
            <a:r>
              <a:rPr lang="en-US" dirty="0" smtClean="0"/>
              <a:t>design, </a:t>
            </a:r>
            <a:r>
              <a:rPr lang="cs-CZ" dirty="0" smtClean="0"/>
              <a:t>vývoj a nasazení celého SW řešení,</a:t>
            </a:r>
          </a:p>
          <a:p>
            <a:pPr lvl="2" algn="just"/>
            <a:r>
              <a:rPr lang="cs-CZ" dirty="0"/>
              <a:t>z</a:t>
            </a:r>
            <a:r>
              <a:rPr lang="cs-CZ" dirty="0" smtClean="0"/>
              <a:t>ajišťování podpory</a:t>
            </a:r>
            <a:r>
              <a:rPr lang="en-US" dirty="0" smtClean="0"/>
              <a:t>.</a:t>
            </a:r>
          </a:p>
          <a:p>
            <a:pPr marL="0" indent="0" algn="just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/>
            <a:r>
              <a:rPr lang="cs-CZ" sz="2400" dirty="0" smtClean="0"/>
              <a:t>UKÁZKOVÉ </a:t>
            </a:r>
            <a:r>
              <a:rPr lang="en-US" sz="2400" dirty="0" smtClean="0"/>
              <a:t>PROJE</a:t>
            </a:r>
            <a:r>
              <a:rPr lang="cs-CZ" sz="2400" dirty="0" smtClean="0"/>
              <a:t>KTY</a:t>
            </a:r>
            <a:endParaRPr lang="en-US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12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32" y="1226564"/>
            <a:ext cx="2554302" cy="33738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32" y="4687502"/>
            <a:ext cx="2554302" cy="17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12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9" name="Zástupný symbol pro obsah 4"/>
          <p:cNvSpPr>
            <a:spLocks noGrp="1"/>
          </p:cNvSpPr>
          <p:nvPr>
            <p:ph idx="1"/>
          </p:nvPr>
        </p:nvSpPr>
        <p:spPr>
          <a:xfrm>
            <a:off x="1856216" y="184012"/>
            <a:ext cx="5448300" cy="5000625"/>
          </a:xfrm>
        </p:spPr>
        <p:txBody>
          <a:bodyPr anchor="ctr"/>
          <a:lstStyle/>
          <a:p>
            <a:pPr algn="ctr" hangingPunct="0">
              <a:buFont typeface="Wingdings" pitchFamily="2" charset="2"/>
              <a:buNone/>
            </a:pPr>
            <a:r>
              <a:rPr lang="cs-CZ" sz="3000" b="1" i="1" dirty="0" smtClean="0">
                <a:latin typeface="Arial" charset="0"/>
              </a:rPr>
              <a:t>Děkujeme za vaši pozornost</a:t>
            </a:r>
          </a:p>
          <a:p>
            <a:pPr algn="ctr" hangingPunct="0">
              <a:buFont typeface="Wingdings" pitchFamily="2" charset="2"/>
              <a:buNone/>
            </a:pPr>
            <a:r>
              <a:rPr lang="en-US" sz="2000" b="1" i="1" dirty="0" err="1" smtClean="0">
                <a:latin typeface="Arial" charset="0"/>
                <a:hlinkClick r:id="rId2"/>
              </a:rPr>
              <a:t>ITSolutions@vitkovice.com</a:t>
            </a:r>
            <a:endParaRPr lang="cs-CZ" sz="2000" b="1" i="1" dirty="0" smtClean="0">
              <a:latin typeface="Arial" charset="0"/>
            </a:endParaRPr>
          </a:p>
          <a:p>
            <a:pPr algn="ctr" hangingPunct="0">
              <a:buFont typeface="Wingdings" pitchFamily="2" charset="2"/>
              <a:buNone/>
            </a:pPr>
            <a:r>
              <a:rPr lang="en-US" sz="2000" b="1" i="1" dirty="0" err="1" smtClean="0">
                <a:latin typeface="Arial" charset="0"/>
                <a:hlinkClick r:id="rId3"/>
              </a:rPr>
              <a:t>www.vitkovice.com</a:t>
            </a:r>
            <a:r>
              <a:rPr lang="en-US" sz="2000" b="1" i="1" dirty="0" smtClean="0">
                <a:latin typeface="Arial" charset="0"/>
              </a:rPr>
              <a:t> </a:t>
            </a:r>
            <a:endParaRPr lang="cs-CZ" dirty="0" smtClean="0">
              <a:latin typeface="Arial" charset="0"/>
            </a:endParaRPr>
          </a:p>
          <a:p>
            <a:pPr algn="ctr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813" y="1571883"/>
            <a:ext cx="7575901" cy="463784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/>
              <a:t>V</a:t>
            </a:r>
            <a:r>
              <a:rPr lang="cs-CZ" sz="2400" b="1" dirty="0" smtClean="0"/>
              <a:t>Í</a:t>
            </a:r>
            <a:r>
              <a:rPr lang="en-US" sz="2400" b="1" dirty="0" smtClean="0"/>
              <a:t>TKOVICE </a:t>
            </a:r>
            <a:r>
              <a:rPr lang="cs-CZ" sz="2400" b="1" dirty="0"/>
              <a:t>IT SOLUTIONS</a:t>
            </a:r>
            <a:r>
              <a:rPr lang="cs-CZ" sz="2400" dirty="0"/>
              <a:t> </a:t>
            </a:r>
            <a:r>
              <a:rPr lang="cs-CZ" sz="2400" dirty="0" smtClean="0"/>
              <a:t>a.s. je součástí holdingu </a:t>
            </a:r>
            <a:r>
              <a:rPr lang="cs-CZ" sz="2400" dirty="0" smtClean="0"/>
              <a:t>VÍTKOVICE </a:t>
            </a:r>
            <a:r>
              <a:rPr lang="cs-CZ" sz="2400" dirty="0"/>
              <a:t>MACHINERY </a:t>
            </a:r>
            <a:r>
              <a:rPr lang="cs-CZ" sz="2400" dirty="0" smtClean="0"/>
              <a:t>GROUP (VMG).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VMG</a:t>
            </a:r>
            <a:r>
              <a:rPr lang="en-US" sz="2400" dirty="0" smtClean="0"/>
              <a:t> </a:t>
            </a:r>
            <a:r>
              <a:rPr lang="cs-CZ" sz="2400" dirty="0" smtClean="0"/>
              <a:t>je </a:t>
            </a:r>
            <a:r>
              <a:rPr lang="cs-CZ" sz="2400" dirty="0"/>
              <a:t>nejvýznamnější českou </a:t>
            </a:r>
            <a:r>
              <a:rPr lang="cs-CZ" sz="2400" dirty="0" smtClean="0"/>
              <a:t>strojírenskou </a:t>
            </a:r>
            <a:r>
              <a:rPr lang="cs-CZ" sz="2400" dirty="0"/>
              <a:t>skupinou se silnou pozicí ve vybraných segmentech strojírenské produkce a v oblasti dodávek velkých investičních celků</a:t>
            </a:r>
            <a:r>
              <a:rPr lang="cs-CZ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VÍTKOVICE </a:t>
            </a:r>
            <a:r>
              <a:rPr lang="cs-CZ" sz="2400" dirty="0"/>
              <a:t>MACHINERY </a:t>
            </a:r>
            <a:r>
              <a:rPr lang="cs-CZ" sz="2400" dirty="0" smtClean="0"/>
              <a:t>GROUP byla založena </a:t>
            </a:r>
            <a:r>
              <a:rPr lang="cs-CZ" sz="2400" dirty="0" smtClean="0"/>
              <a:t>v roce </a:t>
            </a:r>
            <a:r>
              <a:rPr lang="cs-CZ" sz="2400" dirty="0" smtClean="0"/>
              <a:t>1</a:t>
            </a:r>
            <a:r>
              <a:rPr lang="en-US" sz="2400" dirty="0" smtClean="0"/>
              <a:t>828.</a:t>
            </a:r>
            <a:endParaRPr lang="cs-CZ" sz="2400" dirty="0" smtClean="0"/>
          </a:p>
          <a:p>
            <a:pPr marL="0" indent="0" algn="just"/>
            <a:endParaRPr lang="cs-CZ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/>
            <a:r>
              <a:rPr lang="cs-CZ" sz="2400" dirty="0" smtClean="0"/>
              <a:t>ÚVOD</a:t>
            </a:r>
            <a:endParaRPr lang="en-US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2</a:t>
            </a:fld>
            <a:endParaRPr lang="cs-CZ"/>
          </a:p>
        </p:txBody>
      </p:sp>
      <p:pic>
        <p:nvPicPr>
          <p:cNvPr id="11" name="Picture 2" descr="http://vitkovice.com/default/file/download/id/2325/inline/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56" y="4505458"/>
            <a:ext cx="1602050" cy="191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860" y="1571883"/>
            <a:ext cx="8676129" cy="4706084"/>
          </a:xfrm>
        </p:spPr>
        <p:txBody>
          <a:bodyPr/>
          <a:lstStyle/>
          <a:p>
            <a:pPr lvl="1">
              <a:buClrTx/>
            </a:pPr>
            <a:r>
              <a:rPr lang="cs-CZ" sz="2400" dirty="0" smtClean="0"/>
              <a:t>Jsme významný systémový integrátor zaměřený na dodávky vlastních řešení pro velké a střední společnosti a veřejný sektor,</a:t>
            </a:r>
          </a:p>
          <a:p>
            <a:pPr lvl="1">
              <a:buClrTx/>
            </a:pPr>
            <a:r>
              <a:rPr lang="cs-CZ" sz="2400" dirty="0"/>
              <a:t>o</a:t>
            </a:r>
            <a:r>
              <a:rPr lang="cs-CZ" sz="2400" dirty="0" smtClean="0"/>
              <a:t>perujeme v Evropě, Ruské federaci a na Blízkém východě.</a:t>
            </a:r>
            <a:endParaRPr lang="cs-CZ" sz="2400" dirty="0"/>
          </a:p>
          <a:p>
            <a:pPr marL="0" lvl="1" indent="0">
              <a:buClrTx/>
              <a:buNone/>
            </a:pPr>
            <a:r>
              <a:rPr lang="cs-CZ" sz="2400" b="1" i="1" u="sng" dirty="0" smtClean="0"/>
              <a:t>Naše hlavní pilíře jsou:</a:t>
            </a:r>
            <a:r>
              <a:rPr lang="en-GB" sz="2400" b="1" i="1" u="sng" dirty="0" smtClean="0"/>
              <a:t> </a:t>
            </a:r>
            <a:endParaRPr lang="cs-CZ" sz="2400" b="1" i="1" u="sng" dirty="0"/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Systémová integrace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Integrované záchranné systémy a krizový management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Bezpečnost a biometrie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Projektový management a služby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/>
              <a:t>Syst</a:t>
            </a:r>
            <a:r>
              <a:rPr lang="cs-CZ" sz="2400" dirty="0" err="1" smtClean="0"/>
              <a:t>émová</a:t>
            </a:r>
            <a:r>
              <a:rPr lang="cs-CZ" sz="2400" dirty="0" smtClean="0"/>
              <a:t> infrastruktura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Vývoje SW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/>
            <a:r>
              <a:rPr lang="en-US" sz="2400" dirty="0" smtClean="0"/>
              <a:t>V</a:t>
            </a:r>
            <a:r>
              <a:rPr lang="cs-CZ" sz="2400" dirty="0"/>
              <a:t>I</a:t>
            </a:r>
            <a:r>
              <a:rPr lang="cs-CZ" sz="2400" dirty="0" smtClean="0"/>
              <a:t>TKOVICE IT SOLUTIONS a.s. </a:t>
            </a:r>
            <a:endParaRPr lang="en-US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41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/>
            <a:r>
              <a:rPr lang="cs-CZ" sz="2400" dirty="0" smtClean="0"/>
              <a:t>STRATEGIE KOMPLEXNÍCH ŘEŠENÍ</a:t>
            </a:r>
            <a:endParaRPr lang="en-US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C1CFC3-EDAD-4DA3-8122-E8E1549C6230}" type="slidenum">
              <a:rPr lang="cs-CZ"/>
              <a:pPr>
                <a:defRPr/>
              </a:pPr>
              <a:t>4</a:t>
            </a:fld>
            <a:endParaRPr lang="cs-CZ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36814511"/>
              </p:ext>
            </p:extLst>
          </p:nvPr>
        </p:nvGraphicFramePr>
        <p:xfrm>
          <a:off x="1518617" y="1196752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Obdélník s jedním zakulaceným rohem 14"/>
          <p:cNvSpPr/>
          <p:nvPr/>
        </p:nvSpPr>
        <p:spPr>
          <a:xfrm>
            <a:off x="1244005" y="5151859"/>
            <a:ext cx="6642695" cy="48428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Roll out services – Project management</a:t>
            </a:r>
            <a:endParaRPr lang="en-US"/>
          </a:p>
        </p:txBody>
      </p:sp>
      <p:sp>
        <p:nvSpPr>
          <p:cNvPr id="16" name="Obdélník s jedním zakulaceným rohem 15"/>
          <p:cNvSpPr/>
          <p:nvPr/>
        </p:nvSpPr>
        <p:spPr>
          <a:xfrm>
            <a:off x="1252305" y="5748163"/>
            <a:ext cx="6642695" cy="48428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Maintenance and support services</a:t>
            </a:r>
            <a:r>
              <a:rPr lang="cs-CZ" dirty="0" smtClean="0"/>
              <a:t> – 24x7 monitoring, </a:t>
            </a:r>
            <a:r>
              <a:rPr lang="en-US" dirty="0" smtClean="0"/>
              <a:t>HELPDESK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904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A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b="1" i="1" u="sng" dirty="0" smtClean="0"/>
              <a:t>Systémová </a:t>
            </a:r>
            <a:r>
              <a:rPr lang="cs-CZ" sz="2400" b="1" i="1" u="sng" dirty="0" smtClean="0"/>
              <a:t>integrace</a:t>
            </a:r>
            <a:endParaRPr lang="cs-CZ" sz="2400" b="1" i="1" u="sng" dirty="0"/>
          </a:p>
          <a:p>
            <a:pPr lvl="2"/>
            <a:r>
              <a:rPr lang="cs-CZ" sz="2400" dirty="0" smtClean="0"/>
              <a:t>Hardware, infrastruktura a software;</a:t>
            </a:r>
          </a:p>
          <a:p>
            <a:pPr lvl="2"/>
            <a:r>
              <a:rPr lang="cs-CZ" sz="2400" dirty="0" smtClean="0"/>
              <a:t>design řešení celkové architektury řešení od </a:t>
            </a:r>
            <a:r>
              <a:rPr lang="cs-CZ" sz="2400" dirty="0" err="1" smtClean="0"/>
              <a:t>high-level</a:t>
            </a:r>
            <a:r>
              <a:rPr lang="cs-CZ" sz="2400" dirty="0" smtClean="0"/>
              <a:t> po detail, při znalostech nejnovější trendů v oblasti technologií pro špičkovou a efektivní integraci všech systémů.</a:t>
            </a:r>
          </a:p>
          <a:p>
            <a:pPr lvl="2"/>
            <a:r>
              <a:rPr lang="cs-CZ" sz="2400" dirty="0" smtClean="0"/>
              <a:t>V kooperaci se zákazníky přebíráme zodpovědnost za definování potřeb, výběr technologií a dodavatelů.</a:t>
            </a:r>
          </a:p>
          <a:p>
            <a:pPr lvl="2"/>
            <a:r>
              <a:rPr lang="cs-CZ" sz="2400" dirty="0" smtClean="0"/>
              <a:t>Garantujeme implementaci a provoz takto navržených rozsáhlých řešení.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CFC7B-D5D1-4FF7-A081-08CE6AB0A17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959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A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b="1" i="1" u="sng" dirty="0" smtClean="0"/>
              <a:t>Datová centra</a:t>
            </a:r>
            <a:endParaRPr lang="cs-CZ" sz="2400" b="1" i="1" u="sng" dirty="0"/>
          </a:p>
          <a:p>
            <a:pPr lvl="2"/>
            <a:r>
              <a:rPr lang="cs-CZ" sz="2400" dirty="0" smtClean="0"/>
              <a:t>Analýza a </a:t>
            </a:r>
            <a:r>
              <a:rPr lang="cs-CZ" sz="2400" dirty="0" err="1" smtClean="0"/>
              <a:t>desing</a:t>
            </a:r>
            <a:r>
              <a:rPr lang="cs-CZ" sz="2400" dirty="0" smtClean="0"/>
              <a:t>;</a:t>
            </a:r>
            <a:endParaRPr lang="cs-CZ" sz="2400" dirty="0"/>
          </a:p>
          <a:p>
            <a:pPr lvl="2"/>
            <a:r>
              <a:rPr lang="cs-CZ" sz="2400" dirty="0" smtClean="0"/>
              <a:t>Budování a podpora;</a:t>
            </a:r>
            <a:endParaRPr lang="cs-CZ" sz="2400" dirty="0"/>
          </a:p>
          <a:p>
            <a:pPr lvl="2"/>
            <a:r>
              <a:rPr lang="cs-CZ" sz="2400" dirty="0" smtClean="0"/>
              <a:t>Klíčové části datových center jsou oblasti jako </a:t>
            </a:r>
            <a:r>
              <a:rPr lang="cs-CZ" sz="2400" dirty="0" err="1" smtClean="0"/>
              <a:t>virtualizace</a:t>
            </a:r>
            <a:r>
              <a:rPr lang="cs-CZ" sz="2400" dirty="0" smtClean="0"/>
              <a:t>, výpočetní kapacita, datová uložiště a zálohování.</a:t>
            </a:r>
          </a:p>
          <a:p>
            <a:pPr lvl="2"/>
            <a:endParaRPr lang="cs-CZ" sz="2400" dirty="0" smtClean="0"/>
          </a:p>
          <a:p>
            <a:pPr lvl="1"/>
            <a:r>
              <a:rPr lang="cs-CZ" sz="2400" b="1" i="1" u="sng" dirty="0" smtClean="0"/>
              <a:t>Infrastruktura</a:t>
            </a:r>
            <a:endParaRPr lang="cs-CZ" sz="2400" b="1" i="1" u="sng" dirty="0"/>
          </a:p>
          <a:p>
            <a:pPr lvl="2"/>
            <a:r>
              <a:rPr lang="cs-CZ" sz="2400" dirty="0" smtClean="0"/>
              <a:t>A</a:t>
            </a:r>
            <a:r>
              <a:rPr lang="en-US" sz="2400" dirty="0" err="1" smtClean="0"/>
              <a:t>nal</a:t>
            </a:r>
            <a:r>
              <a:rPr lang="cs-CZ" sz="2400" dirty="0" err="1" smtClean="0"/>
              <a:t>ýza</a:t>
            </a:r>
            <a:r>
              <a:rPr lang="cs-CZ" sz="2400" dirty="0" smtClean="0"/>
              <a:t> a </a:t>
            </a:r>
            <a:r>
              <a:rPr lang="en-US" sz="2400" dirty="0" smtClean="0"/>
              <a:t>design </a:t>
            </a:r>
            <a:r>
              <a:rPr lang="cs-CZ" sz="2400" dirty="0" smtClean="0"/>
              <a:t>aktivních a pasivních částí komunikační infrastruktury;</a:t>
            </a:r>
            <a:endParaRPr lang="cs-CZ" sz="2400" dirty="0"/>
          </a:p>
          <a:p>
            <a:pPr lvl="2"/>
            <a:r>
              <a:rPr lang="cs-CZ" sz="2400" dirty="0" smtClean="0"/>
              <a:t>Příprava projektové dokumentace.</a:t>
            </a:r>
            <a:endParaRPr lang="cs-CZ" sz="2400" dirty="0"/>
          </a:p>
          <a:p>
            <a:pPr lvl="2"/>
            <a:endParaRPr lang="cs-CZ" sz="2400" dirty="0"/>
          </a:p>
          <a:p>
            <a:pPr lvl="1"/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CFC7B-D5D1-4FF7-A081-08CE6AB0A17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113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A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b="1" i="1" u="sng" dirty="0" smtClean="0"/>
              <a:t>Bezpečnost</a:t>
            </a:r>
            <a:endParaRPr lang="cs-CZ" sz="2400" b="1" i="1" u="sng" dirty="0"/>
          </a:p>
          <a:p>
            <a:pPr lvl="2"/>
            <a:r>
              <a:rPr lang="cs-CZ" sz="2400" dirty="0" smtClean="0"/>
              <a:t>Komplexní řešení od fyzické vrstvy</a:t>
            </a:r>
            <a:r>
              <a:rPr lang="en-US" sz="2400" dirty="0" smtClean="0"/>
              <a:t> (</a:t>
            </a:r>
            <a:r>
              <a:rPr lang="cs-CZ" sz="2400" dirty="0" smtClean="0"/>
              <a:t>CCTV,</a:t>
            </a:r>
            <a:r>
              <a:rPr lang="en-US" sz="2400" dirty="0" smtClean="0"/>
              <a:t> </a:t>
            </a:r>
            <a:r>
              <a:rPr lang="cs-CZ" sz="2400" dirty="0" smtClean="0"/>
              <a:t>zabezpečovací systémy)</a:t>
            </a:r>
            <a:r>
              <a:rPr lang="en-US" sz="2400" dirty="0" smtClean="0"/>
              <a:t>, </a:t>
            </a:r>
            <a:r>
              <a:rPr lang="cs-CZ" sz="2400" dirty="0" smtClean="0"/>
              <a:t>přes bezpečnost sítí </a:t>
            </a:r>
            <a:r>
              <a:rPr lang="cs-CZ" sz="2400" dirty="0" smtClean="0"/>
              <a:t>a prostředí</a:t>
            </a:r>
            <a:r>
              <a:rPr lang="cs-CZ" sz="2400" dirty="0" smtClean="0"/>
              <a:t>, šifrování a správu přístupů po biometrii a</a:t>
            </a:r>
            <a:r>
              <a:rPr lang="en-US" sz="2400" dirty="0" smtClean="0"/>
              <a:t> </a:t>
            </a:r>
            <a:r>
              <a:rPr lang="en-US" sz="2400" dirty="0" err="1"/>
              <a:t>eID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lvl="2"/>
            <a:endParaRPr lang="cs-CZ" sz="2400" dirty="0" smtClean="0"/>
          </a:p>
          <a:p>
            <a:pPr lvl="1"/>
            <a:r>
              <a:rPr lang="cs-CZ" sz="2400" b="1" i="1" u="sng" dirty="0"/>
              <a:t>Software </a:t>
            </a:r>
            <a:r>
              <a:rPr lang="cs-CZ" sz="2400" b="1" i="1" u="sng" dirty="0" smtClean="0"/>
              <a:t>pro podporu výroby</a:t>
            </a:r>
            <a:endParaRPr lang="cs-CZ" sz="2400" b="1" i="1" u="sng" dirty="0"/>
          </a:p>
          <a:p>
            <a:pPr lvl="2"/>
            <a:r>
              <a:rPr lang="cs-CZ" sz="2400" dirty="0" smtClean="0"/>
              <a:t>S</a:t>
            </a:r>
            <a:r>
              <a:rPr lang="en-US" sz="2400" dirty="0" err="1" smtClean="0"/>
              <a:t>imula</a:t>
            </a:r>
            <a:r>
              <a:rPr lang="cs-CZ" sz="2400" dirty="0" smtClean="0"/>
              <a:t>ční analýzy pro vývojovou fázi strojírenských řešení;</a:t>
            </a:r>
            <a:endParaRPr lang="cs-CZ" sz="2400" dirty="0"/>
          </a:p>
          <a:p>
            <a:pPr lvl="2"/>
            <a:r>
              <a:rPr lang="cs-CZ" sz="2400" dirty="0" smtClean="0"/>
              <a:t>Podpora efektivního skladování a dělení metalurgických materiálů;</a:t>
            </a:r>
            <a:endParaRPr lang="cs-CZ" sz="2400" dirty="0"/>
          </a:p>
          <a:p>
            <a:pPr lvl="2"/>
            <a:r>
              <a:rPr lang="cs-CZ" sz="2400" dirty="0" smtClean="0"/>
              <a:t>F</a:t>
            </a:r>
            <a:r>
              <a:rPr lang="en-US" sz="2400" dirty="0" err="1" smtClean="0"/>
              <a:t>lexib</a:t>
            </a:r>
            <a:r>
              <a:rPr lang="cs-CZ" sz="2400" dirty="0" err="1" smtClean="0"/>
              <a:t>ilní</a:t>
            </a:r>
            <a:r>
              <a:rPr lang="cs-CZ" sz="2400" dirty="0" smtClean="0"/>
              <a:t> plánování tavení</a:t>
            </a:r>
            <a:r>
              <a:rPr lang="en-US" sz="2400" dirty="0" smtClean="0"/>
              <a:t>.</a:t>
            </a:r>
            <a:endParaRPr lang="cs-CZ" sz="2400" dirty="0"/>
          </a:p>
          <a:p>
            <a:pPr marL="304800" lvl="2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CFC7B-D5D1-4FF7-A081-08CE6AB0A17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16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A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b="1" i="1" u="sng" dirty="0" smtClean="0"/>
              <a:t>Software pro integrované záchranné složky</a:t>
            </a:r>
            <a:endParaRPr lang="cs-CZ" sz="2400" b="1" i="1" u="sng" dirty="0"/>
          </a:p>
          <a:p>
            <a:pPr lvl="2"/>
            <a:r>
              <a:rPr lang="cs-CZ" sz="2400" dirty="0" smtClean="0"/>
              <a:t>Software pro příjem tísňových volání;</a:t>
            </a:r>
            <a:endParaRPr lang="cs-CZ" sz="2400" dirty="0"/>
          </a:p>
          <a:p>
            <a:pPr lvl="2"/>
            <a:r>
              <a:rPr lang="cs-CZ" sz="2400" dirty="0" smtClean="0"/>
              <a:t>Software pro zdravotnickou záchrannou službu;</a:t>
            </a:r>
            <a:endParaRPr lang="cs-CZ" sz="2400" dirty="0"/>
          </a:p>
          <a:p>
            <a:pPr lvl="2"/>
            <a:r>
              <a:rPr lang="cs-CZ" sz="2400" dirty="0" smtClean="0"/>
              <a:t>Software pro krizový management</a:t>
            </a:r>
            <a:r>
              <a:rPr lang="cs-CZ" sz="2400" dirty="0"/>
              <a:t>.</a:t>
            </a:r>
          </a:p>
          <a:p>
            <a:pPr lvl="2"/>
            <a:endParaRPr lang="cs-CZ" sz="2400" dirty="0"/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CFC7B-D5D1-4FF7-A081-08CE6AB0A17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059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A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b="1" i="1" u="sng" dirty="0" smtClean="0"/>
              <a:t>Projekt </a:t>
            </a:r>
            <a:r>
              <a:rPr lang="cs-CZ" sz="2400" b="1" i="1" u="sng" dirty="0"/>
              <a:t>management</a:t>
            </a:r>
          </a:p>
          <a:p>
            <a:pPr lvl="2"/>
            <a:r>
              <a:rPr lang="cs-CZ" sz="2400" dirty="0" smtClean="0"/>
              <a:t>Management rozsáhlých systémů;</a:t>
            </a:r>
          </a:p>
          <a:p>
            <a:pPr lvl="2"/>
            <a:r>
              <a:rPr lang="cs-CZ" sz="2400" dirty="0" smtClean="0"/>
              <a:t>Projekční </a:t>
            </a:r>
            <a:r>
              <a:rPr lang="cs-CZ" sz="2400" dirty="0"/>
              <a:t>činnost v oblasti pasivní a </a:t>
            </a:r>
            <a:r>
              <a:rPr lang="cs-CZ" sz="2400" dirty="0" smtClean="0"/>
              <a:t>aktivní komunikační </a:t>
            </a:r>
            <a:r>
              <a:rPr lang="cs-CZ" sz="2400" dirty="0"/>
              <a:t>infrastruktury a slaboproudých systémů</a:t>
            </a:r>
            <a:r>
              <a:rPr lang="cs-CZ" sz="2400" dirty="0" smtClean="0"/>
              <a:t>.</a:t>
            </a:r>
            <a:endParaRPr lang="cs-CZ" sz="2400" dirty="0"/>
          </a:p>
          <a:p>
            <a:pPr lvl="2"/>
            <a:endParaRPr lang="cs-CZ" sz="2400" dirty="0"/>
          </a:p>
          <a:p>
            <a:pPr lvl="1"/>
            <a:r>
              <a:rPr lang="cs-CZ" sz="2400" b="1" i="1" u="sng" dirty="0" smtClean="0"/>
              <a:t>Systémová podpora</a:t>
            </a:r>
            <a:endParaRPr lang="cs-CZ" sz="2400" b="1" i="1" u="sng" dirty="0"/>
          </a:p>
          <a:p>
            <a:pPr lvl="2"/>
            <a:r>
              <a:rPr lang="cs-CZ" sz="2400" dirty="0" smtClean="0"/>
              <a:t>Pokrývá oblasti počítačových sítí od kabeláže až po aktivní prvky, dále servery a síťové celky včetně vzdáleného aktivního monitoringu, až po outsourcing nebo </a:t>
            </a:r>
            <a:r>
              <a:rPr lang="cs-CZ" sz="2400" dirty="0" err="1" smtClean="0"/>
              <a:t>cloud</a:t>
            </a:r>
            <a:r>
              <a:rPr lang="cs-CZ" sz="2400" dirty="0" smtClean="0"/>
              <a:t> </a:t>
            </a:r>
            <a:r>
              <a:rPr lang="cs-CZ" sz="2400" dirty="0" err="1" smtClean="0"/>
              <a:t>computing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CFC7B-D5D1-4FF7-A081-08CE6AB0A17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200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folio_VITS">
  <a:themeElements>
    <a:clrScheme name="sablona_vitkovice_machinery_group (2)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ablona_vitkovice_machinery_group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blona_vitkovice_machinery_group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vitkovice_machinery_group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vitkovice_machinery_group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vitkovice_machinery_group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vitkovice_machinery_group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vitkovice_machinery_group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vitkovice_machinery_group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vitkovice_machinery_group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vitkovice_machinery_group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vitkovice_machinery_group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vitkovice_machinery_group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vitkovice_machinery_group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ýchozí návrh">
  <a:themeElements>
    <a:clrScheme name="2_Výchozí návrh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_sablona (3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portfolio_VITS</Template>
  <TotalTime>4176</TotalTime>
  <Words>561</Words>
  <Application>Microsoft Office PowerPoint</Application>
  <PresentationFormat>Předvádění na obrazovce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portfolio_VITS</vt:lpstr>
      <vt:lpstr>2_Výchozí návrh</vt:lpstr>
      <vt:lpstr>Prezentace_sablona (3)</vt:lpstr>
      <vt:lpstr>FIREMNÍ profil</vt:lpstr>
      <vt:lpstr>ÚVOD</vt:lpstr>
      <vt:lpstr>VITKOVICE IT SOLUTIONS a.s. </vt:lpstr>
      <vt:lpstr>STRATEGIE KOMPLEXNÍCH ŘEŠENÍ</vt:lpstr>
      <vt:lpstr>PRODUKTY A SLUŽBY</vt:lpstr>
      <vt:lpstr>PRODUKTY A SLUŽBY</vt:lpstr>
      <vt:lpstr>PRODUKTY A SLUŽBY</vt:lpstr>
      <vt:lpstr>PRODUKTY A SLUŽBY</vt:lpstr>
      <vt:lpstr>PRODUKTY A SLUŽBY</vt:lpstr>
      <vt:lpstr>CERTIFIKACE INTEGROVANÉHO SYSTÉMU ŘÍZENÍ</vt:lpstr>
      <vt:lpstr>UKÁZKOVÉ PROJEKTY</vt:lpstr>
      <vt:lpstr>UKÁZKOVÉ PROJEKTY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VÍTKOVICE IT SOLUTIONS a.s.</dc:title>
  <dc:creator>Vozňák Jiří</dc:creator>
  <cp:lastModifiedBy>Šindel Petr</cp:lastModifiedBy>
  <cp:revision>439</cp:revision>
  <cp:lastPrinted>2007-02-15T22:42:18Z</cp:lastPrinted>
  <dcterms:created xsi:type="dcterms:W3CDTF">2011-04-06T08:32:21Z</dcterms:created>
  <dcterms:modified xsi:type="dcterms:W3CDTF">2013-09-30T10:39:51Z</dcterms:modified>
</cp:coreProperties>
</file>